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embeddedFontLst>
    <p:embeddedFont>
      <p:font typeface="Lato" panose="020F0502020204030203" pitchFamily="34" charset="77"/>
      <p:regular r:id="rId47"/>
      <p:bold r:id="rId48"/>
      <p:italic r:id="rId49"/>
      <p:boldItalic r:id="rId50"/>
    </p:embeddedFont>
    <p:embeddedFont>
      <p:font typeface="Raleway" panose="020B0503030101060003" pitchFamily="34" charset="77"/>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1EA4FC-2272-4C89-A23C-29B8DD9FB591}">
  <a:tblStyle styleId="{9E1EA4FC-2272-4C89-A23C-29B8DD9FB5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19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3d1c4f4a9_0_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3d1c4f4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3d1c4f4a9_0_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3d1c4f4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3d708f108_0_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3d708f10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3d708f108_0_1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3d708f1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3d708f108_0_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3d708f10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3d708f108_0_2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3d708f10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3d708f108_0_4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3d708f10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3d708f108_0_3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3d708f10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3d1c4f4a9_0_2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3d1c4f4a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3d4e28984_0_7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3d4e2898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3d4e28984_0_6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3d4e2898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3d4e28984_0_8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3d4e2898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3d4e28984_0_9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3d4e2898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3d4e28984_0_10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3d4e2898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3d4e28984_0_11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3d4e2898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3d4e28984_0_10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3d4e2898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3d4e28984_0_16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3d4e2898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3d1c4f4a9_0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3d1c4f4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3d708f108_1_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3d708f10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3d708f108_1_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3d708f10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3d1c4f4a9_0_5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3d1c4f4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3d708f108_1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3d708f10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3d708f108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3d708f10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3d1c4f4a9_0_3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3d1c4f4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3d1c4f4a9_0_3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3d1c4f4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3d1c4f4a9_0_4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3d1c4f4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3d1c4f4a9_0_4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3d1c4f4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3d1c4f4a9_0_5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3d1c4f4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3d4e28984_0_1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3d4e2898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3d4e28984_0_12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73d4e2898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3d4e28984_0_13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3d4e2898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3d4e28984_0_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3d4e2898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3d4e28984_0_1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73d4e2898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3d1c4f4a9_0_6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3d1c4f4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3d1c4f4a9_0_6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3d1c4f4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3d1c4f4a9_0_7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73d1c4f4a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f88252dc4_0_153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3d4e28984_0_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3d4e2898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88252dc4_0_20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3d4e28984_0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3d4e2898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3d4e28984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3d4e2898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3d4e28984_0_5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3d4e2898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650433"/>
            <a:ext cx="9144000" cy="6207571"/>
          </a:xfrm>
          <a:prstGeom prst="rect">
            <a:avLst/>
          </a:prstGeom>
          <a:noFill/>
          <a:ln>
            <a:noFill/>
          </a:ln>
        </p:spPr>
      </p:pic>
      <p:sp>
        <p:nvSpPr>
          <p:cNvPr id="11" name="Google Shape;11;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588427"/>
            <a:ext cx="745763" cy="61102"/>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104667"/>
            <a:ext cx="9981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104667"/>
            <a:ext cx="21006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104667"/>
            <a:ext cx="7059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5558926"/>
            <a:ext cx="745763" cy="61102"/>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1152400"/>
            <a:ext cx="7021200" cy="3980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60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588427"/>
            <a:ext cx="745763" cy="61102"/>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758200"/>
            <a:ext cx="3300900" cy="2249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4215367"/>
            <a:ext cx="3300900" cy="10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803500"/>
            <a:ext cx="3374400" cy="4034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6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5830068"/>
            <a:ext cx="7697400" cy="614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60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5558926"/>
            <a:ext cx="745763" cy="61102"/>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60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6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758200"/>
            <a:ext cx="7110000" cy="713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104667"/>
            <a:ext cx="9981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104667"/>
            <a:ext cx="21006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104667"/>
            <a:ext cx="705900" cy="42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588427"/>
            <a:ext cx="745763" cy="61102"/>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6057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650433"/>
            <a:ext cx="9144000" cy="6207571"/>
          </a:xfrm>
          <a:prstGeom prst="rect">
            <a:avLst/>
          </a:prstGeom>
          <a:noFill/>
          <a:ln>
            <a:noFill/>
          </a:ln>
        </p:spPr>
      </p:pic>
      <p:sp>
        <p:nvSpPr>
          <p:cNvPr id="23" name="Google Shape;23;p3"/>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588427"/>
            <a:ext cx="745763" cy="61102"/>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4230533"/>
            <a:ext cx="7688100" cy="72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605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588427"/>
            <a:ext cx="745763" cy="61102"/>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60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8846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333517"/>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378567"/>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588427"/>
            <a:ext cx="745763" cy="61102"/>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424867"/>
            <a:ext cx="7688700" cy="1379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650433"/>
            <a:ext cx="9143999" cy="6207561"/>
          </a:xfrm>
          <a:prstGeom prst="rect">
            <a:avLst/>
          </a:prstGeom>
          <a:noFill/>
          <a:ln>
            <a:noFill/>
          </a:ln>
        </p:spPr>
      </p:pic>
      <p:sp>
        <p:nvSpPr>
          <p:cNvPr id="66" name="Google Shape;66;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741833"/>
            <a:ext cx="5887500" cy="202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588427"/>
            <a:ext cx="745763" cy="61102"/>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771833"/>
            <a:ext cx="3774300" cy="30147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771833"/>
            <a:ext cx="3774300" cy="30147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588427"/>
            <a:ext cx="745763" cy="61102"/>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758200"/>
            <a:ext cx="7688400" cy="713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588427"/>
            <a:ext cx="745763" cy="61102"/>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60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8846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333517"/>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378567"/>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4"/>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610873"/>
            <a:ext cx="8035200" cy="1742400"/>
          </a:xfrm>
          <a:prstGeom prst="rect">
            <a:avLst/>
          </a:prstGeom>
        </p:spPr>
        <p:txBody>
          <a:bodyPr spcFirstLastPara="1" wrap="square" lIns="91425" tIns="91425" rIns="91425" bIns="91425" anchor="t" anchorCtr="0">
            <a:noAutofit/>
          </a:bodyPr>
          <a:lstStyle/>
          <a:p>
            <a:pPr lvl="0"/>
            <a:r>
              <a:rPr lang="en-GB" sz="4800" dirty="0">
                <a:solidFill>
                  <a:srgbClr val="000000"/>
                </a:solidFill>
              </a:rPr>
              <a:t>Housing Price and Weekly Rent Prediction</a:t>
            </a:r>
            <a:endParaRPr dirty="0"/>
          </a:p>
        </p:txBody>
      </p:sp>
      <p:sp>
        <p:nvSpPr>
          <p:cNvPr id="177" name="Google Shape;177;p18"/>
          <p:cNvSpPr txBox="1">
            <a:spLocks noGrp="1"/>
          </p:cNvSpPr>
          <p:nvPr>
            <p:ph type="subTitle" idx="1"/>
          </p:nvPr>
        </p:nvSpPr>
        <p:spPr>
          <a:xfrm>
            <a:off x="729449" y="3438767"/>
            <a:ext cx="552420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Abdul Sattar Mohammed 	45830541</a:t>
            </a:r>
            <a:endParaRPr sz="1400" b="1" dirty="0"/>
          </a:p>
          <a:p>
            <a:pPr marL="0" lvl="0" indent="0" algn="l" rtl="0">
              <a:spcBef>
                <a:spcPts val="0"/>
              </a:spcBef>
              <a:spcAft>
                <a:spcPts val="0"/>
              </a:spcAft>
              <a:buNone/>
            </a:pPr>
            <a:r>
              <a:rPr lang="en-GB" sz="1400" b="1" dirty="0"/>
              <a:t>Jan Arvin </a:t>
            </a:r>
            <a:r>
              <a:rPr lang="en-GB" sz="1400" b="1" dirty="0" err="1"/>
              <a:t>Lapuz</a:t>
            </a:r>
            <a:r>
              <a:rPr lang="en-GB" sz="1400" b="1" dirty="0"/>
              <a:t>	 	45758891</a:t>
            </a:r>
            <a:endParaRPr sz="1400" b="1" dirty="0"/>
          </a:p>
          <a:p>
            <a:pPr marL="0" lvl="0" indent="0" algn="l" rtl="0">
              <a:spcBef>
                <a:spcPts val="0"/>
              </a:spcBef>
              <a:spcAft>
                <a:spcPts val="0"/>
              </a:spcAft>
              <a:buNone/>
            </a:pPr>
            <a:r>
              <a:rPr lang="en-GB" sz="1400" b="1" dirty="0"/>
              <a:t>Jerome </a:t>
            </a:r>
            <a:r>
              <a:rPr lang="en-GB" sz="1400" b="1" dirty="0" err="1"/>
              <a:t>Roosan</a:t>
            </a:r>
            <a:r>
              <a:rPr lang="en-GB" sz="1400" b="1" dirty="0"/>
              <a:t> 		45999589</a:t>
            </a:r>
            <a:endParaRPr sz="1400" b="1" dirty="0"/>
          </a:p>
          <a:p>
            <a:pPr marL="0" lvl="0" indent="0" algn="l" rtl="0">
              <a:spcBef>
                <a:spcPts val="0"/>
              </a:spcBef>
              <a:spcAft>
                <a:spcPts val="0"/>
              </a:spcAft>
              <a:buNone/>
            </a:pPr>
            <a:r>
              <a:rPr lang="en-GB" sz="1400" b="1" dirty="0"/>
              <a:t>Le Van Nguyen 		45817006</a:t>
            </a:r>
            <a:endParaRPr sz="1400" b="1" dirty="0"/>
          </a:p>
          <a:p>
            <a:pPr marL="0" lvl="0" indent="0" algn="l" rtl="0">
              <a:spcBef>
                <a:spcPts val="0"/>
              </a:spcBef>
              <a:spcAft>
                <a:spcPts val="0"/>
              </a:spcAft>
              <a:buNone/>
            </a:pPr>
            <a:endParaRPr sz="1400" b="1" dirty="0"/>
          </a:p>
        </p:txBody>
      </p:sp>
      <p:sp>
        <p:nvSpPr>
          <p:cNvPr id="178" name="Google Shape;178;p18"/>
          <p:cNvSpPr/>
          <p:nvPr/>
        </p:nvSpPr>
        <p:spPr>
          <a:xfrm>
            <a:off x="170150" y="143567"/>
            <a:ext cx="8749500" cy="29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Rent analysis</a:t>
            </a:r>
            <a:endParaRPr/>
          </a:p>
        </p:txBody>
      </p:sp>
      <p:pic>
        <p:nvPicPr>
          <p:cNvPr id="266" name="Google Shape;266;p27" descr="shutterstock_429987889_edited.jpg"/>
          <p:cNvPicPr preferRelativeResize="0"/>
          <p:nvPr/>
        </p:nvPicPr>
        <p:blipFill rotWithShape="1">
          <a:blip r:embed="rId3">
            <a:alphaModFix/>
          </a:blip>
          <a:srcRect l="12609" t="85988" r="6247" b="1381"/>
          <a:stretch/>
        </p:blipFill>
        <p:spPr>
          <a:xfrm>
            <a:off x="0" y="5114226"/>
            <a:ext cx="9144000" cy="17691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272" name="Google Shape;272;p28"/>
          <p:cNvSpPr txBox="1">
            <a:spLocks noGrp="1"/>
          </p:cNvSpPr>
          <p:nvPr>
            <p:ph type="body" idx="1"/>
          </p:nvPr>
        </p:nvSpPr>
        <p:spPr>
          <a:xfrm>
            <a:off x="729450" y="2887600"/>
            <a:ext cx="2850900" cy="26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t>Median Weekly Rent Data (in AUD)</a:t>
            </a:r>
            <a:endParaRPr b="1"/>
          </a:p>
          <a:p>
            <a:pPr marL="0" lvl="0" indent="0" algn="r" rtl="0">
              <a:spcBef>
                <a:spcPts val="1600"/>
              </a:spcBef>
              <a:spcAft>
                <a:spcPts val="0"/>
              </a:spcAft>
              <a:buNone/>
            </a:pPr>
            <a:r>
              <a:rPr lang="en-GB" sz="1200">
                <a:solidFill>
                  <a:srgbClr val="000000"/>
                </a:solidFill>
                <a:highlight>
                  <a:srgbClr val="FFFFFF"/>
                </a:highlight>
              </a:rPr>
              <a:t>Count	121.00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Mean	363.25</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Min	180.00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50%	 320.00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Max	749.00</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273" name="Google Shape;273;p28"/>
          <p:cNvPicPr preferRelativeResize="0"/>
          <p:nvPr/>
        </p:nvPicPr>
        <p:blipFill>
          <a:blip r:embed="rId3">
            <a:alphaModFix/>
          </a:blip>
          <a:stretch>
            <a:fillRect/>
          </a:stretch>
        </p:blipFill>
        <p:spPr>
          <a:xfrm>
            <a:off x="3908100" y="2718675"/>
            <a:ext cx="4307900" cy="294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pic>
        <p:nvPicPr>
          <p:cNvPr id="279" name="Google Shape;279;p29"/>
          <p:cNvPicPr preferRelativeResize="0"/>
          <p:nvPr/>
        </p:nvPicPr>
        <p:blipFill>
          <a:blip r:embed="rId3">
            <a:alphaModFix/>
          </a:blip>
          <a:stretch>
            <a:fillRect/>
          </a:stretch>
        </p:blipFill>
        <p:spPr>
          <a:xfrm>
            <a:off x="3945338" y="2529775"/>
            <a:ext cx="4104229" cy="4081301"/>
          </a:xfrm>
          <a:prstGeom prst="rect">
            <a:avLst/>
          </a:prstGeom>
          <a:noFill/>
          <a:ln>
            <a:noFill/>
          </a:ln>
        </p:spPr>
      </p:pic>
      <p:sp>
        <p:nvSpPr>
          <p:cNvPr id="280" name="Google Shape;280;p29"/>
          <p:cNvSpPr txBox="1">
            <a:spLocks noGrp="1"/>
          </p:cNvSpPr>
          <p:nvPr>
            <p:ph type="body" idx="1"/>
          </p:nvPr>
        </p:nvSpPr>
        <p:spPr>
          <a:xfrm>
            <a:off x="1094438" y="2471900"/>
            <a:ext cx="2850900" cy="40812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GB"/>
              <a:t>Median Weekly Rent Data (in AUD)</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Weekly HH Income</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 15 to 64 year old</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 Born in Australia</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 Finished Year 10 and Above</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Employment Rate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286" name="Google Shape;286;p30"/>
          <p:cNvSpPr txBox="1">
            <a:spLocks noGrp="1"/>
          </p:cNvSpPr>
          <p:nvPr>
            <p:ph type="body" idx="1"/>
          </p:nvPr>
        </p:nvSpPr>
        <p:spPr>
          <a:xfrm>
            <a:off x="1275713" y="2471900"/>
            <a:ext cx="2850900" cy="40812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GB"/>
              <a:t>Median Weekly Rent Data (in AUD)</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Bus Stop per Land Area</a:t>
            </a: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r>
              <a:rPr lang="en-GB"/>
              <a:t>Nighttime Lights per Land Area</a:t>
            </a:r>
            <a:endParaRPr/>
          </a:p>
        </p:txBody>
      </p:sp>
      <p:pic>
        <p:nvPicPr>
          <p:cNvPr id="287" name="Google Shape;287;p30"/>
          <p:cNvPicPr preferRelativeResize="0"/>
          <p:nvPr/>
        </p:nvPicPr>
        <p:blipFill>
          <a:blip r:embed="rId3">
            <a:alphaModFix/>
          </a:blip>
          <a:stretch>
            <a:fillRect/>
          </a:stretch>
        </p:blipFill>
        <p:spPr>
          <a:xfrm>
            <a:off x="4126613" y="2471850"/>
            <a:ext cx="4112219" cy="408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293" name="Google Shape;293;p31"/>
          <p:cNvSpPr txBox="1">
            <a:spLocks noGrp="1"/>
          </p:cNvSpPr>
          <p:nvPr>
            <p:ph type="body" idx="1"/>
          </p:nvPr>
        </p:nvSpPr>
        <p:spPr>
          <a:xfrm>
            <a:off x="729450" y="2718675"/>
            <a:ext cx="3173100" cy="27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t>Median Weekly Rent Data by Bedroom (in AUD)</a:t>
            </a:r>
            <a:endParaRPr b="1"/>
          </a:p>
          <a:p>
            <a:pPr marL="0" lvl="0" indent="0" algn="r" rtl="0">
              <a:spcBef>
                <a:spcPts val="1600"/>
              </a:spcBef>
              <a:spcAft>
                <a:spcPts val="0"/>
              </a:spcAft>
              <a:buNone/>
            </a:pPr>
            <a:r>
              <a:rPr lang="en-GB" sz="1200">
                <a:solidFill>
                  <a:srgbClr val="000000"/>
                </a:solidFill>
                <a:highlight>
                  <a:srgbClr val="FFFFFF"/>
                </a:highlight>
              </a:rPr>
              <a:t>Count	375.00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Mean	431.85</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Min	120.00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50%	 360.00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Max	2,250.00</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294" name="Google Shape;294;p31"/>
          <p:cNvPicPr preferRelativeResize="0"/>
          <p:nvPr/>
        </p:nvPicPr>
        <p:blipFill>
          <a:blip r:embed="rId3">
            <a:alphaModFix/>
          </a:blip>
          <a:stretch>
            <a:fillRect/>
          </a:stretch>
        </p:blipFill>
        <p:spPr>
          <a:xfrm>
            <a:off x="3902650" y="2718675"/>
            <a:ext cx="4307900" cy="29546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pic>
        <p:nvPicPr>
          <p:cNvPr id="300" name="Google Shape;300;p32"/>
          <p:cNvPicPr preferRelativeResize="0"/>
          <p:nvPr/>
        </p:nvPicPr>
        <p:blipFill>
          <a:blip r:embed="rId3">
            <a:alphaModFix/>
          </a:blip>
          <a:stretch>
            <a:fillRect/>
          </a:stretch>
        </p:blipFill>
        <p:spPr>
          <a:xfrm>
            <a:off x="1314450" y="2471888"/>
            <a:ext cx="6515100" cy="3019425"/>
          </a:xfrm>
          <a:prstGeom prst="rect">
            <a:avLst/>
          </a:prstGeom>
          <a:noFill/>
          <a:ln>
            <a:noFill/>
          </a:ln>
        </p:spPr>
      </p:pic>
      <p:sp>
        <p:nvSpPr>
          <p:cNvPr id="301" name="Google Shape;301;p32"/>
          <p:cNvSpPr txBox="1">
            <a:spLocks noGrp="1"/>
          </p:cNvSpPr>
          <p:nvPr>
            <p:ph type="body" idx="1"/>
          </p:nvPr>
        </p:nvSpPr>
        <p:spPr>
          <a:xfrm>
            <a:off x="725100" y="5627918"/>
            <a:ext cx="7697400" cy="61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Weekly rent is proportional to the number of bedrooms. Median weekly rent for bedsitters is greater than a three bedroom property.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307" name="Google Shape;307;p33"/>
          <p:cNvSpPr txBox="1">
            <a:spLocks noGrp="1"/>
          </p:cNvSpPr>
          <p:nvPr>
            <p:ph type="body" idx="1"/>
          </p:nvPr>
        </p:nvSpPr>
        <p:spPr>
          <a:xfrm>
            <a:off x="729450" y="2718675"/>
            <a:ext cx="3173100" cy="27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t>Median Weekly Rent Data by Dwelling Type  (in AUD)</a:t>
            </a:r>
            <a:endParaRPr b="1"/>
          </a:p>
          <a:p>
            <a:pPr marL="0" lvl="0" indent="0" algn="r" rtl="0">
              <a:spcBef>
                <a:spcPts val="1600"/>
              </a:spcBef>
              <a:spcAft>
                <a:spcPts val="0"/>
              </a:spcAft>
              <a:buNone/>
            </a:pPr>
            <a:r>
              <a:rPr lang="en-GB" sz="1200">
                <a:solidFill>
                  <a:srgbClr val="000000"/>
                </a:solidFill>
                <a:highlight>
                  <a:srgbClr val="FFFFFF"/>
                </a:highlight>
              </a:rPr>
              <a:t>Count	346.00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Mean	415.60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Min	140.00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50%	 352.50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Max	1,500.00</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308" name="Google Shape;308;p33"/>
          <p:cNvPicPr preferRelativeResize="0"/>
          <p:nvPr/>
        </p:nvPicPr>
        <p:blipFill>
          <a:blip r:embed="rId3">
            <a:alphaModFix/>
          </a:blip>
          <a:stretch>
            <a:fillRect/>
          </a:stretch>
        </p:blipFill>
        <p:spPr>
          <a:xfrm>
            <a:off x="3902650" y="2718675"/>
            <a:ext cx="4307900" cy="29546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314" name="Google Shape;314;p34"/>
          <p:cNvSpPr txBox="1">
            <a:spLocks noGrp="1"/>
          </p:cNvSpPr>
          <p:nvPr>
            <p:ph type="body" idx="1"/>
          </p:nvPr>
        </p:nvSpPr>
        <p:spPr>
          <a:xfrm>
            <a:off x="725100" y="5627918"/>
            <a:ext cx="7697400" cy="61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Weekly rent is the most expensive for townhouses, and cheapest for flats.</a:t>
            </a:r>
            <a:endParaRPr/>
          </a:p>
        </p:txBody>
      </p:sp>
      <p:pic>
        <p:nvPicPr>
          <p:cNvPr id="315" name="Google Shape;315;p34"/>
          <p:cNvPicPr preferRelativeResize="0"/>
          <p:nvPr/>
        </p:nvPicPr>
        <p:blipFill>
          <a:blip r:embed="rId3">
            <a:alphaModFix/>
          </a:blip>
          <a:stretch>
            <a:fillRect/>
          </a:stretch>
        </p:blipFill>
        <p:spPr>
          <a:xfrm>
            <a:off x="1443038" y="2471888"/>
            <a:ext cx="6257925" cy="301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overall - Adjusted R2</a:t>
            </a:r>
            <a:endParaRPr/>
          </a:p>
        </p:txBody>
      </p:sp>
      <p:pic>
        <p:nvPicPr>
          <p:cNvPr id="321" name="Google Shape;321;p35" title="Points scored"/>
          <p:cNvPicPr preferRelativeResize="0"/>
          <p:nvPr/>
        </p:nvPicPr>
        <p:blipFill>
          <a:blip r:embed="rId3">
            <a:alphaModFix/>
          </a:blip>
          <a:stretch>
            <a:fillRect/>
          </a:stretch>
        </p:blipFill>
        <p:spPr>
          <a:xfrm>
            <a:off x="1271763" y="2371575"/>
            <a:ext cx="6600486" cy="4081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overall - RMSE</a:t>
            </a:r>
            <a:endParaRPr/>
          </a:p>
        </p:txBody>
      </p:sp>
      <p:pic>
        <p:nvPicPr>
          <p:cNvPr id="327" name="Google Shape;327;p36" title="Points scored"/>
          <p:cNvPicPr preferRelativeResize="0"/>
          <p:nvPr/>
        </p:nvPicPr>
        <p:blipFill>
          <a:blip r:embed="rId3">
            <a:alphaModFix/>
          </a:blip>
          <a:stretch>
            <a:fillRect/>
          </a:stretch>
        </p:blipFill>
        <p:spPr>
          <a:xfrm>
            <a:off x="1273563" y="2471900"/>
            <a:ext cx="6600486" cy="4081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724525" y="539000"/>
            <a:ext cx="76935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Table of contents</a:t>
            </a:r>
            <a:endParaRPr dirty="0"/>
          </a:p>
        </p:txBody>
      </p:sp>
      <p:sp>
        <p:nvSpPr>
          <p:cNvPr id="184" name="Google Shape;184;p19">
            <a:hlinkClick r:id="rId3" action="ppaction://hlinksldjump"/>
          </p:cNvPr>
          <p:cNvSpPr txBox="1"/>
          <p:nvPr/>
        </p:nvSpPr>
        <p:spPr>
          <a:xfrm>
            <a:off x="586813" y="1600959"/>
            <a:ext cx="1607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a:solidFill>
                  <a:srgbClr val="FFFFFF"/>
                </a:solidFill>
                <a:latin typeface="Raleway"/>
                <a:sym typeface="Raleway"/>
              </a:rPr>
              <a:t>Overview</a:t>
            </a:r>
            <a:endParaRPr sz="1300" b="1" dirty="0">
              <a:solidFill>
                <a:srgbClr val="FFFFFF"/>
              </a:solidFill>
              <a:latin typeface="Raleway"/>
              <a:sym typeface="Raleway"/>
            </a:endParaRPr>
          </a:p>
        </p:txBody>
      </p:sp>
      <p:sp>
        <p:nvSpPr>
          <p:cNvPr id="185" name="Google Shape;185;p19"/>
          <p:cNvSpPr txBox="1"/>
          <p:nvPr/>
        </p:nvSpPr>
        <p:spPr>
          <a:xfrm>
            <a:off x="586826" y="2824167"/>
            <a:ext cx="18831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dirty="0">
                <a:solidFill>
                  <a:srgbClr val="FFFFFF"/>
                </a:solidFill>
                <a:latin typeface="Raleway"/>
                <a:ea typeface="Raleway"/>
                <a:cs typeface="Raleway"/>
                <a:sym typeface="Raleway"/>
              </a:rPr>
              <a:t>Rent price analysis</a:t>
            </a:r>
            <a:endParaRPr sz="1300" b="1" dirty="0">
              <a:solidFill>
                <a:srgbClr val="FFFFFF"/>
              </a:solidFill>
              <a:latin typeface="Raleway"/>
              <a:ea typeface="Raleway"/>
              <a:cs typeface="Raleway"/>
              <a:sym typeface="Raleway"/>
            </a:endParaRPr>
          </a:p>
        </p:txBody>
      </p:sp>
      <p:sp>
        <p:nvSpPr>
          <p:cNvPr id="186" name="Google Shape;186;p19"/>
          <p:cNvSpPr txBox="1"/>
          <p:nvPr/>
        </p:nvSpPr>
        <p:spPr>
          <a:xfrm>
            <a:off x="586825" y="4047367"/>
            <a:ext cx="18243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a:solidFill>
                  <a:srgbClr val="FFFFFF"/>
                </a:solidFill>
                <a:latin typeface="Raleway"/>
                <a:ea typeface="Raleway"/>
                <a:cs typeface="Raleway"/>
                <a:sym typeface="Raleway"/>
              </a:rPr>
              <a:t>Sales price analysis</a:t>
            </a:r>
            <a:endParaRPr sz="1300" b="1">
              <a:solidFill>
                <a:srgbClr val="FFFFFF"/>
              </a:solidFill>
              <a:latin typeface="Raleway"/>
              <a:ea typeface="Raleway"/>
              <a:cs typeface="Raleway"/>
              <a:sym typeface="Raleway"/>
            </a:endParaRPr>
          </a:p>
        </p:txBody>
      </p:sp>
      <p:sp>
        <p:nvSpPr>
          <p:cNvPr id="187" name="Google Shape;187;p19"/>
          <p:cNvSpPr txBox="1"/>
          <p:nvPr/>
        </p:nvSpPr>
        <p:spPr>
          <a:xfrm>
            <a:off x="586825" y="5270567"/>
            <a:ext cx="1607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Conclusion</a:t>
            </a:r>
            <a:endParaRPr b="1">
              <a:solidFill>
                <a:srgbClr val="FFFFFF"/>
              </a:solidFill>
              <a:latin typeface="Raleway"/>
              <a:ea typeface="Raleway"/>
              <a:cs typeface="Raleway"/>
              <a:sym typeface="Raleway"/>
            </a:endParaRPr>
          </a:p>
        </p:txBody>
      </p:sp>
      <p:sp>
        <p:nvSpPr>
          <p:cNvPr id="188" name="Google Shape;188;p19"/>
          <p:cNvSpPr txBox="1"/>
          <p:nvPr/>
        </p:nvSpPr>
        <p:spPr>
          <a:xfrm>
            <a:off x="2607600" y="1600967"/>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Motivations</a:t>
            </a:r>
            <a:endParaRPr sz="1300">
              <a:solidFill>
                <a:srgbClr val="FFFFFF"/>
              </a:solidFill>
              <a:latin typeface="Raleway"/>
              <a:ea typeface="Raleway"/>
              <a:cs typeface="Raleway"/>
              <a:sym typeface="Raleway"/>
            </a:endParaRPr>
          </a:p>
        </p:txBody>
      </p:sp>
      <p:sp>
        <p:nvSpPr>
          <p:cNvPr id="189" name="Google Shape;189;p19"/>
          <p:cNvSpPr txBox="1"/>
          <p:nvPr/>
        </p:nvSpPr>
        <p:spPr>
          <a:xfrm>
            <a:off x="2607600" y="2824167"/>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Data exploration</a:t>
            </a:r>
            <a:endParaRPr sz="1300">
              <a:solidFill>
                <a:srgbClr val="FFFFFF"/>
              </a:solidFill>
              <a:latin typeface="Raleway"/>
              <a:ea typeface="Raleway"/>
              <a:cs typeface="Raleway"/>
              <a:sym typeface="Raleway"/>
            </a:endParaRPr>
          </a:p>
        </p:txBody>
      </p:sp>
      <p:sp>
        <p:nvSpPr>
          <p:cNvPr id="190" name="Google Shape;190;p19"/>
          <p:cNvSpPr txBox="1"/>
          <p:nvPr/>
        </p:nvSpPr>
        <p:spPr>
          <a:xfrm>
            <a:off x="2607598" y="3435767"/>
            <a:ext cx="196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Linear regression</a:t>
            </a:r>
            <a:endParaRPr sz="1300">
              <a:solidFill>
                <a:srgbClr val="FFFFFF"/>
              </a:solidFill>
              <a:latin typeface="Raleway"/>
              <a:ea typeface="Raleway"/>
              <a:cs typeface="Raleway"/>
              <a:sym typeface="Raleway"/>
            </a:endParaRPr>
          </a:p>
        </p:txBody>
      </p:sp>
      <p:sp>
        <p:nvSpPr>
          <p:cNvPr id="191" name="Google Shape;191;p19"/>
          <p:cNvSpPr txBox="1"/>
          <p:nvPr/>
        </p:nvSpPr>
        <p:spPr>
          <a:xfrm>
            <a:off x="2607607" y="4047359"/>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latin typeface="Raleway"/>
                <a:ea typeface="Raleway"/>
                <a:cs typeface="Raleway"/>
                <a:sym typeface="Raleway"/>
              </a:rPr>
              <a:t>Data exploration</a:t>
            </a:r>
            <a:endParaRPr sz="1300">
              <a:solidFill>
                <a:schemeClr val="lt1"/>
              </a:solidFill>
              <a:latin typeface="Raleway"/>
              <a:ea typeface="Raleway"/>
              <a:cs typeface="Raleway"/>
              <a:sym typeface="Raleway"/>
            </a:endParaRPr>
          </a:p>
        </p:txBody>
      </p:sp>
      <p:sp>
        <p:nvSpPr>
          <p:cNvPr id="192" name="Google Shape;192;p19"/>
          <p:cNvSpPr txBox="1"/>
          <p:nvPr/>
        </p:nvSpPr>
        <p:spPr>
          <a:xfrm>
            <a:off x="2607597" y="2212567"/>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Project objectives</a:t>
            </a:r>
            <a:endParaRPr sz="1300">
              <a:solidFill>
                <a:srgbClr val="FFFFFF"/>
              </a:solidFill>
              <a:latin typeface="Raleway"/>
              <a:ea typeface="Raleway"/>
              <a:cs typeface="Raleway"/>
              <a:sym typeface="Raleway"/>
            </a:endParaRPr>
          </a:p>
        </p:txBody>
      </p:sp>
      <p:sp>
        <p:nvSpPr>
          <p:cNvPr id="193" name="Google Shape;193;p19"/>
          <p:cNvSpPr txBox="1"/>
          <p:nvPr/>
        </p:nvSpPr>
        <p:spPr>
          <a:xfrm>
            <a:off x="5010950" y="2824167"/>
            <a:ext cx="25560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Decision tree regression</a:t>
            </a:r>
            <a:endParaRPr sz="1300">
              <a:solidFill>
                <a:srgbClr val="FFFFFF"/>
              </a:solidFill>
              <a:latin typeface="Raleway"/>
              <a:ea typeface="Raleway"/>
              <a:cs typeface="Raleway"/>
              <a:sym typeface="Raleway"/>
            </a:endParaRPr>
          </a:p>
        </p:txBody>
      </p:sp>
      <p:sp>
        <p:nvSpPr>
          <p:cNvPr id="194" name="Google Shape;194;p19"/>
          <p:cNvSpPr txBox="1"/>
          <p:nvPr/>
        </p:nvSpPr>
        <p:spPr>
          <a:xfrm>
            <a:off x="5010950" y="3435775"/>
            <a:ext cx="196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Analysis conclusion</a:t>
            </a:r>
            <a:endParaRPr sz="1300">
              <a:solidFill>
                <a:srgbClr val="FFFFFF"/>
              </a:solidFill>
              <a:latin typeface="Raleway"/>
              <a:ea typeface="Raleway"/>
              <a:cs typeface="Raleway"/>
              <a:sym typeface="Raleway"/>
            </a:endParaRPr>
          </a:p>
        </p:txBody>
      </p:sp>
      <p:sp>
        <p:nvSpPr>
          <p:cNvPr id="195" name="Google Shape;195;p19"/>
          <p:cNvSpPr/>
          <p:nvPr/>
        </p:nvSpPr>
        <p:spPr>
          <a:xfrm>
            <a:off x="170150" y="143567"/>
            <a:ext cx="8749500" cy="29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txBox="1"/>
          <p:nvPr/>
        </p:nvSpPr>
        <p:spPr>
          <a:xfrm>
            <a:off x="5010950" y="1600967"/>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Data collection</a:t>
            </a:r>
            <a:endParaRPr sz="1300">
              <a:solidFill>
                <a:srgbClr val="FFFFFF"/>
              </a:solidFill>
              <a:latin typeface="Raleway"/>
              <a:ea typeface="Raleway"/>
              <a:cs typeface="Raleway"/>
              <a:sym typeface="Raleway"/>
            </a:endParaRPr>
          </a:p>
        </p:txBody>
      </p:sp>
      <p:sp>
        <p:nvSpPr>
          <p:cNvPr id="197" name="Google Shape;197;p19"/>
          <p:cNvSpPr txBox="1"/>
          <p:nvPr/>
        </p:nvSpPr>
        <p:spPr>
          <a:xfrm>
            <a:off x="5006925" y="2212567"/>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Data processing</a:t>
            </a:r>
            <a:endParaRPr sz="1300">
              <a:solidFill>
                <a:srgbClr val="FFFFFF"/>
              </a:solidFill>
              <a:latin typeface="Raleway"/>
              <a:ea typeface="Raleway"/>
              <a:cs typeface="Raleway"/>
              <a:sym typeface="Raleway"/>
            </a:endParaRPr>
          </a:p>
        </p:txBody>
      </p:sp>
      <p:cxnSp>
        <p:nvCxnSpPr>
          <p:cNvPr id="198" name="Google Shape;198;p19"/>
          <p:cNvCxnSpPr/>
          <p:nvPr/>
        </p:nvCxnSpPr>
        <p:spPr>
          <a:xfrm>
            <a:off x="586825" y="3943714"/>
            <a:ext cx="7299300" cy="0"/>
          </a:xfrm>
          <a:prstGeom prst="straightConnector1">
            <a:avLst/>
          </a:prstGeom>
          <a:noFill/>
          <a:ln w="9525" cap="flat" cmpd="sng">
            <a:solidFill>
              <a:srgbClr val="D9D9D9"/>
            </a:solidFill>
            <a:prstDash val="solid"/>
            <a:round/>
            <a:headEnd type="none" w="med" len="med"/>
            <a:tailEnd type="none" w="med" len="med"/>
          </a:ln>
        </p:spPr>
      </p:cxnSp>
      <p:sp>
        <p:nvSpPr>
          <p:cNvPr id="199" name="Google Shape;199;p19"/>
          <p:cNvSpPr txBox="1"/>
          <p:nvPr/>
        </p:nvSpPr>
        <p:spPr>
          <a:xfrm>
            <a:off x="5010950" y="4047367"/>
            <a:ext cx="24141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latin typeface="Raleway"/>
                <a:ea typeface="Raleway"/>
                <a:cs typeface="Raleway"/>
                <a:sym typeface="Raleway"/>
              </a:rPr>
              <a:t>Decision tree regression</a:t>
            </a:r>
            <a:endParaRPr sz="1300">
              <a:solidFill>
                <a:srgbClr val="FFFFFF"/>
              </a:solidFill>
              <a:latin typeface="Raleway"/>
              <a:ea typeface="Raleway"/>
              <a:cs typeface="Raleway"/>
              <a:sym typeface="Raleway"/>
            </a:endParaRPr>
          </a:p>
        </p:txBody>
      </p:sp>
      <p:cxnSp>
        <p:nvCxnSpPr>
          <p:cNvPr id="200" name="Google Shape;200;p19"/>
          <p:cNvCxnSpPr/>
          <p:nvPr/>
        </p:nvCxnSpPr>
        <p:spPr>
          <a:xfrm>
            <a:off x="586825" y="2709346"/>
            <a:ext cx="7299300" cy="0"/>
          </a:xfrm>
          <a:prstGeom prst="straightConnector1">
            <a:avLst/>
          </a:prstGeom>
          <a:noFill/>
          <a:ln w="9525" cap="flat" cmpd="sng">
            <a:solidFill>
              <a:srgbClr val="D9D9D9"/>
            </a:solidFill>
            <a:prstDash val="solid"/>
            <a:round/>
            <a:headEnd type="none" w="med" len="med"/>
            <a:tailEnd type="none" w="med" len="med"/>
          </a:ln>
        </p:spPr>
      </p:cxnSp>
      <p:sp>
        <p:nvSpPr>
          <p:cNvPr id="201" name="Google Shape;201;p19"/>
          <p:cNvSpPr txBox="1"/>
          <p:nvPr/>
        </p:nvSpPr>
        <p:spPr>
          <a:xfrm>
            <a:off x="2607607" y="4658959"/>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latin typeface="Raleway"/>
                <a:ea typeface="Raleway"/>
                <a:cs typeface="Raleway"/>
                <a:sym typeface="Raleway"/>
              </a:rPr>
              <a:t>Linear regression</a:t>
            </a:r>
            <a:endParaRPr sz="1300">
              <a:solidFill>
                <a:srgbClr val="FFFFFF"/>
              </a:solidFill>
              <a:latin typeface="Raleway"/>
              <a:ea typeface="Raleway"/>
              <a:cs typeface="Raleway"/>
              <a:sym typeface="Raleway"/>
            </a:endParaRPr>
          </a:p>
        </p:txBody>
      </p:sp>
      <p:cxnSp>
        <p:nvCxnSpPr>
          <p:cNvPr id="202" name="Google Shape;202;p19"/>
          <p:cNvCxnSpPr/>
          <p:nvPr/>
        </p:nvCxnSpPr>
        <p:spPr>
          <a:xfrm>
            <a:off x="586825" y="5193440"/>
            <a:ext cx="7390800" cy="0"/>
          </a:xfrm>
          <a:prstGeom prst="straightConnector1">
            <a:avLst/>
          </a:prstGeom>
          <a:noFill/>
          <a:ln w="9525" cap="flat" cmpd="sng">
            <a:solidFill>
              <a:srgbClr val="D9D9D9"/>
            </a:solidFill>
            <a:prstDash val="solid"/>
            <a:round/>
            <a:headEnd type="none" w="med" len="med"/>
            <a:tailEnd type="none" w="med" len="med"/>
          </a:ln>
        </p:spPr>
      </p:cxnSp>
      <p:sp>
        <p:nvSpPr>
          <p:cNvPr id="203" name="Google Shape;203;p19"/>
          <p:cNvSpPr txBox="1"/>
          <p:nvPr/>
        </p:nvSpPr>
        <p:spPr>
          <a:xfrm>
            <a:off x="2607607" y="5270559"/>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Final thoughts</a:t>
            </a:r>
            <a:endParaRPr sz="1300">
              <a:solidFill>
                <a:srgbClr val="FFFFFF"/>
              </a:solidFill>
              <a:latin typeface="Raleway"/>
              <a:ea typeface="Raleway"/>
              <a:cs typeface="Raleway"/>
              <a:sym typeface="Raleway"/>
            </a:endParaRPr>
          </a:p>
        </p:txBody>
      </p:sp>
      <p:sp>
        <p:nvSpPr>
          <p:cNvPr id="204" name="Google Shape;204;p19"/>
          <p:cNvSpPr txBox="1"/>
          <p:nvPr/>
        </p:nvSpPr>
        <p:spPr>
          <a:xfrm>
            <a:off x="5010957" y="5270559"/>
            <a:ext cx="16347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Further extension</a:t>
            </a:r>
            <a:endParaRPr sz="1300">
              <a:solidFill>
                <a:srgbClr val="FFFFFF"/>
              </a:solidFill>
              <a:latin typeface="Raleway"/>
              <a:ea typeface="Raleway"/>
              <a:cs typeface="Raleway"/>
              <a:sym typeface="Raleway"/>
            </a:endParaRPr>
          </a:p>
        </p:txBody>
      </p:sp>
      <p:sp>
        <p:nvSpPr>
          <p:cNvPr id="205" name="Google Shape;205;p19"/>
          <p:cNvSpPr txBox="1"/>
          <p:nvPr/>
        </p:nvSpPr>
        <p:spPr>
          <a:xfrm>
            <a:off x="5010950" y="4620413"/>
            <a:ext cx="196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Analysis conclusion</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overall - R2</a:t>
            </a:r>
            <a:endParaRPr/>
          </a:p>
        </p:txBody>
      </p:sp>
      <p:pic>
        <p:nvPicPr>
          <p:cNvPr id="333" name="Google Shape;333;p37" title="Points scored"/>
          <p:cNvPicPr preferRelativeResize="0"/>
          <p:nvPr/>
        </p:nvPicPr>
        <p:blipFill>
          <a:blip r:embed="rId3">
            <a:alphaModFix/>
          </a:blip>
          <a:stretch>
            <a:fillRect/>
          </a:stretch>
        </p:blipFill>
        <p:spPr>
          <a:xfrm>
            <a:off x="1271763" y="2471900"/>
            <a:ext cx="6600486" cy="4081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overall - RMSE</a:t>
            </a:r>
            <a:endParaRPr/>
          </a:p>
        </p:txBody>
      </p:sp>
      <p:pic>
        <p:nvPicPr>
          <p:cNvPr id="339" name="Google Shape;339;p38" title="Points scored"/>
          <p:cNvPicPr preferRelativeResize="0"/>
          <p:nvPr/>
        </p:nvPicPr>
        <p:blipFill>
          <a:blip r:embed="rId3">
            <a:alphaModFix/>
          </a:blip>
          <a:stretch>
            <a:fillRect/>
          </a:stretch>
        </p:blipFill>
        <p:spPr>
          <a:xfrm>
            <a:off x="1271750" y="2471900"/>
            <a:ext cx="6600486" cy="4081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by dwelling type - R2</a:t>
            </a:r>
            <a:endParaRPr/>
          </a:p>
        </p:txBody>
      </p:sp>
      <p:pic>
        <p:nvPicPr>
          <p:cNvPr id="345" name="Google Shape;345;p39" title="Points scored"/>
          <p:cNvPicPr preferRelativeResize="0"/>
          <p:nvPr/>
        </p:nvPicPr>
        <p:blipFill>
          <a:blip r:embed="rId3">
            <a:alphaModFix/>
          </a:blip>
          <a:stretch>
            <a:fillRect/>
          </a:stretch>
        </p:blipFill>
        <p:spPr>
          <a:xfrm>
            <a:off x="1271757" y="2471900"/>
            <a:ext cx="6600486" cy="4081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by dwelling type  - RMSE</a:t>
            </a:r>
            <a:endParaRPr/>
          </a:p>
        </p:txBody>
      </p:sp>
      <p:pic>
        <p:nvPicPr>
          <p:cNvPr id="351" name="Google Shape;351;p40" title="Points scored"/>
          <p:cNvPicPr preferRelativeResize="0"/>
          <p:nvPr/>
        </p:nvPicPr>
        <p:blipFill>
          <a:blip r:embed="rId3">
            <a:alphaModFix/>
          </a:blip>
          <a:stretch>
            <a:fillRect/>
          </a:stretch>
        </p:blipFill>
        <p:spPr>
          <a:xfrm>
            <a:off x="1271763" y="2532400"/>
            <a:ext cx="6600486" cy="40813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by dwelling type - R2</a:t>
            </a:r>
            <a:endParaRPr/>
          </a:p>
        </p:txBody>
      </p:sp>
      <p:pic>
        <p:nvPicPr>
          <p:cNvPr id="357" name="Google Shape;357;p41" title="Points scored"/>
          <p:cNvPicPr preferRelativeResize="0"/>
          <p:nvPr/>
        </p:nvPicPr>
        <p:blipFill>
          <a:blip r:embed="rId3">
            <a:alphaModFix/>
          </a:blip>
          <a:stretch>
            <a:fillRect/>
          </a:stretch>
        </p:blipFill>
        <p:spPr>
          <a:xfrm>
            <a:off x="1271757" y="2624300"/>
            <a:ext cx="6600486" cy="4081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2"/>
          <p:cNvSpPr txBox="1">
            <a:spLocks noGrp="1"/>
          </p:cNvSpPr>
          <p:nvPr>
            <p:ph type="title"/>
          </p:nvPr>
        </p:nvSpPr>
        <p:spPr>
          <a:xfrm>
            <a:off x="729450" y="1758200"/>
            <a:ext cx="8414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by dwelling type - RMSE</a:t>
            </a:r>
            <a:endParaRPr/>
          </a:p>
        </p:txBody>
      </p:sp>
      <p:pic>
        <p:nvPicPr>
          <p:cNvPr id="363" name="Google Shape;363;p42" title="Points scored"/>
          <p:cNvPicPr preferRelativeResize="0"/>
          <p:nvPr/>
        </p:nvPicPr>
        <p:blipFill>
          <a:blip r:embed="rId3">
            <a:alphaModFix/>
          </a:blip>
          <a:stretch>
            <a:fillRect/>
          </a:stretch>
        </p:blipFill>
        <p:spPr>
          <a:xfrm>
            <a:off x="1271757" y="2624300"/>
            <a:ext cx="6600486" cy="4081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xfrm>
            <a:off x="729450" y="1153667"/>
            <a:ext cx="70101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t>Rent analysis conclusion</a:t>
            </a:r>
            <a:endParaRPr sz="3000"/>
          </a:p>
        </p:txBody>
      </p:sp>
      <p:sp>
        <p:nvSpPr>
          <p:cNvPr id="369" name="Google Shape;369;p43"/>
          <p:cNvSpPr txBox="1">
            <a:spLocks noGrp="1"/>
          </p:cNvSpPr>
          <p:nvPr>
            <p:ph type="body" idx="4294967295"/>
          </p:nvPr>
        </p:nvSpPr>
        <p:spPr>
          <a:xfrm>
            <a:off x="729450" y="2470500"/>
            <a:ext cx="7010100" cy="19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rPr>
              <a:t>The most of the important predictors comes from the </a:t>
            </a:r>
            <a:r>
              <a:rPr lang="en-GB" sz="2200" b="1">
                <a:solidFill>
                  <a:srgbClr val="FFFFFF"/>
                </a:solidFill>
              </a:rPr>
              <a:t>census</a:t>
            </a:r>
            <a:r>
              <a:rPr lang="en-GB" sz="2200">
                <a:solidFill>
                  <a:srgbClr val="FFFFFF"/>
                </a:solidFill>
              </a:rPr>
              <a:t> and </a:t>
            </a:r>
            <a:r>
              <a:rPr lang="en-GB" sz="2200" b="1">
                <a:solidFill>
                  <a:srgbClr val="FFFFFF"/>
                </a:solidFill>
              </a:rPr>
              <a:t>transportation</a:t>
            </a:r>
            <a:r>
              <a:rPr lang="en-GB" sz="2200">
                <a:solidFill>
                  <a:srgbClr val="FFFFFF"/>
                </a:solidFill>
              </a:rPr>
              <a:t> </a:t>
            </a:r>
            <a:r>
              <a:rPr lang="en-GB" sz="2200">
                <a:solidFill>
                  <a:schemeClr val="lt1"/>
                </a:solidFill>
              </a:rPr>
              <a:t>data</a:t>
            </a:r>
            <a:endParaRPr sz="2200">
              <a:solidFill>
                <a:schemeClr val="lt1"/>
              </a:solidFill>
            </a:endParaRPr>
          </a:p>
          <a:p>
            <a:pPr marL="0" lvl="0" indent="0" algn="l" rtl="0">
              <a:spcBef>
                <a:spcPts val="1600"/>
              </a:spcBef>
              <a:spcAft>
                <a:spcPts val="1600"/>
              </a:spcAft>
              <a:buNone/>
            </a:pPr>
            <a:r>
              <a:rPr lang="en-GB" sz="2200">
                <a:solidFill>
                  <a:schemeClr val="lt1"/>
                </a:solidFill>
              </a:rPr>
              <a:t>Decision tree models perform better purely in R2 while RMSE tells another story. The model could be overfitted</a:t>
            </a:r>
            <a:endParaRPr sz="2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 data</a:t>
            </a:r>
            <a:endParaRPr/>
          </a:p>
        </p:txBody>
      </p:sp>
      <p:pic>
        <p:nvPicPr>
          <p:cNvPr id="375" name="Google Shape;375;p44" descr="shutterstock_429987889_edited.jpg"/>
          <p:cNvPicPr preferRelativeResize="0"/>
          <p:nvPr/>
        </p:nvPicPr>
        <p:blipFill rotWithShape="1">
          <a:blip r:embed="rId3">
            <a:alphaModFix/>
          </a:blip>
          <a:srcRect l="12609" t="85988" r="6247" b="1381"/>
          <a:stretch/>
        </p:blipFill>
        <p:spPr>
          <a:xfrm>
            <a:off x="0" y="5114226"/>
            <a:ext cx="9144000" cy="17691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 - Overall</a:t>
            </a:r>
            <a:endParaRPr/>
          </a:p>
        </p:txBody>
      </p:sp>
      <p:sp>
        <p:nvSpPr>
          <p:cNvPr id="381" name="Google Shape;381;p45"/>
          <p:cNvSpPr txBox="1">
            <a:spLocks noGrp="1"/>
          </p:cNvSpPr>
          <p:nvPr>
            <p:ph type="body" idx="1"/>
          </p:nvPr>
        </p:nvSpPr>
        <p:spPr>
          <a:xfrm>
            <a:off x="729450" y="2887600"/>
            <a:ext cx="2850900" cy="26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a:t>Median House Sales Data  (in AUD)</a:t>
            </a:r>
            <a:endParaRPr b="1"/>
          </a:p>
          <a:p>
            <a:pPr marL="0" lvl="0" indent="0" algn="r" rtl="0">
              <a:spcBef>
                <a:spcPts val="1600"/>
              </a:spcBef>
              <a:spcAft>
                <a:spcPts val="0"/>
              </a:spcAft>
              <a:buNone/>
            </a:pPr>
            <a:r>
              <a:rPr lang="en-GB" sz="1200">
                <a:solidFill>
                  <a:srgbClr val="000000"/>
                </a:solidFill>
                <a:highlight>
                  <a:srgbClr val="FFFFFF"/>
                </a:highlight>
              </a:rPr>
              <a:t>Count            111.00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Mean</a:t>
            </a:r>
            <a:r>
              <a:rPr lang="en-GB" sz="1200">
                <a:solidFill>
                  <a:srgbClr val="000000"/>
                </a:solidFill>
                <a:highlight>
                  <a:schemeClr val="lt1"/>
                </a:highlight>
              </a:rPr>
              <a:t>	581,000.83</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Min                   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50%   420,000.00</a:t>
            </a:r>
            <a:endParaRPr sz="1200">
              <a:solidFill>
                <a:srgbClr val="000000"/>
              </a:solidFill>
              <a:highlight>
                <a:srgbClr val="FFFFFF"/>
              </a:highlight>
            </a:endParaRPr>
          </a:p>
          <a:p>
            <a:pPr marL="0" lvl="0" indent="0" algn="r" rtl="0">
              <a:spcBef>
                <a:spcPts val="1600"/>
              </a:spcBef>
              <a:spcAft>
                <a:spcPts val="0"/>
              </a:spcAft>
              <a:buNone/>
            </a:pPr>
            <a:r>
              <a:rPr lang="en-GB" sz="1200">
                <a:solidFill>
                  <a:srgbClr val="000000"/>
                </a:solidFill>
                <a:highlight>
                  <a:srgbClr val="FFFFFF"/>
                </a:highlight>
              </a:rPr>
              <a:t>Max 2,225,000.00</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382" name="Google Shape;382;p45"/>
          <p:cNvPicPr preferRelativeResize="0"/>
          <p:nvPr/>
        </p:nvPicPr>
        <p:blipFill>
          <a:blip r:embed="rId3">
            <a:alphaModFix/>
          </a:blip>
          <a:stretch>
            <a:fillRect/>
          </a:stretch>
        </p:blipFill>
        <p:spPr>
          <a:xfrm>
            <a:off x="3732750" y="2624300"/>
            <a:ext cx="5258851" cy="27994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 - By Dwelling type</a:t>
            </a:r>
            <a:endParaRPr/>
          </a:p>
        </p:txBody>
      </p:sp>
      <p:pic>
        <p:nvPicPr>
          <p:cNvPr id="388" name="Google Shape;388;p46"/>
          <p:cNvPicPr preferRelativeResize="0"/>
          <p:nvPr/>
        </p:nvPicPr>
        <p:blipFill>
          <a:blip r:embed="rId3">
            <a:alphaModFix/>
          </a:blip>
          <a:stretch>
            <a:fillRect/>
          </a:stretch>
        </p:blipFill>
        <p:spPr>
          <a:xfrm>
            <a:off x="4098625" y="2601200"/>
            <a:ext cx="4698999" cy="2732800"/>
          </a:xfrm>
          <a:prstGeom prst="rect">
            <a:avLst/>
          </a:prstGeom>
          <a:noFill/>
          <a:ln>
            <a:noFill/>
          </a:ln>
        </p:spPr>
      </p:pic>
      <p:graphicFrame>
        <p:nvGraphicFramePr>
          <p:cNvPr id="389" name="Google Shape;389;p46"/>
          <p:cNvGraphicFramePr/>
          <p:nvPr/>
        </p:nvGraphicFramePr>
        <p:xfrm>
          <a:off x="317500" y="3053775"/>
          <a:ext cx="3781125" cy="2874750"/>
        </p:xfrm>
        <a:graphic>
          <a:graphicData uri="http://schemas.openxmlformats.org/drawingml/2006/table">
            <a:tbl>
              <a:tblPr>
                <a:noFill/>
                <a:tableStyleId>{9E1EA4FC-2272-4C89-A23C-29B8DD9FB591}</a:tableStyleId>
              </a:tblPr>
              <a:tblGrid>
                <a:gridCol w="1260375">
                  <a:extLst>
                    <a:ext uri="{9D8B030D-6E8A-4147-A177-3AD203B41FA5}">
                      <a16:colId xmlns:a16="http://schemas.microsoft.com/office/drawing/2014/main" val="20000"/>
                    </a:ext>
                  </a:extLst>
                </a:gridCol>
                <a:gridCol w="1260375">
                  <a:extLst>
                    <a:ext uri="{9D8B030D-6E8A-4147-A177-3AD203B41FA5}">
                      <a16:colId xmlns:a16="http://schemas.microsoft.com/office/drawing/2014/main" val="20001"/>
                    </a:ext>
                  </a:extLst>
                </a:gridCol>
                <a:gridCol w="1260375">
                  <a:extLst>
                    <a:ext uri="{9D8B030D-6E8A-4147-A177-3AD203B41FA5}">
                      <a16:colId xmlns:a16="http://schemas.microsoft.com/office/drawing/2014/main" val="20002"/>
                    </a:ext>
                  </a:extLst>
                </a:gridCol>
              </a:tblGrid>
              <a:tr h="4791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Strata</a:t>
                      </a:r>
                      <a:endParaRPr/>
                    </a:p>
                  </a:txBody>
                  <a:tcPr marL="91425" marR="91425" marT="91425" marB="91425"/>
                </a:tc>
                <a:tc>
                  <a:txBody>
                    <a:bodyPr/>
                    <a:lstStyle/>
                    <a:p>
                      <a:pPr marL="0" lvl="0" indent="0" algn="l" rtl="0">
                        <a:spcBef>
                          <a:spcPts val="0"/>
                        </a:spcBef>
                        <a:spcAft>
                          <a:spcPts val="0"/>
                        </a:spcAft>
                        <a:buNone/>
                      </a:pPr>
                      <a:r>
                        <a:rPr lang="en-GB"/>
                        <a:t>Non-Strata</a:t>
                      </a:r>
                      <a:endParaRPr/>
                    </a:p>
                  </a:txBody>
                  <a:tcPr marL="91425" marR="91425" marT="91425" marB="91425"/>
                </a:tc>
                <a:extLst>
                  <a:ext uri="{0D108BD9-81ED-4DB2-BD59-A6C34878D82A}">
                    <a16:rowId xmlns:a16="http://schemas.microsoft.com/office/drawing/2014/main" val="10000"/>
                  </a:ext>
                </a:extLst>
              </a:tr>
              <a:tr h="479125">
                <a:tc>
                  <a:txBody>
                    <a:bodyPr/>
                    <a:lstStyle/>
                    <a:p>
                      <a:pPr marL="0" lvl="0" indent="0" algn="l" rtl="0">
                        <a:spcBef>
                          <a:spcPts val="0"/>
                        </a:spcBef>
                        <a:spcAft>
                          <a:spcPts val="0"/>
                        </a:spcAft>
                        <a:buNone/>
                      </a:pPr>
                      <a:r>
                        <a:rPr lang="en-GB"/>
                        <a:t>Count</a:t>
                      </a:r>
                      <a:endParaRPr/>
                    </a:p>
                  </a:txBody>
                  <a:tcPr marL="91425" marR="91425" marT="91425" marB="91425"/>
                </a:tc>
                <a:tc>
                  <a:txBody>
                    <a:bodyPr/>
                    <a:lstStyle/>
                    <a:p>
                      <a:pPr marL="0" lvl="0" indent="0" algn="l" rtl="0">
                        <a:spcBef>
                          <a:spcPts val="0"/>
                        </a:spcBef>
                        <a:spcAft>
                          <a:spcPts val="0"/>
                        </a:spcAft>
                        <a:buNone/>
                      </a:pPr>
                      <a:r>
                        <a:rPr lang="en-GB"/>
                        <a:t>111</a:t>
                      </a:r>
                      <a:endParaRPr/>
                    </a:p>
                  </a:txBody>
                  <a:tcPr marL="91425" marR="91425" marT="91425" marB="91425"/>
                </a:tc>
                <a:tc>
                  <a:txBody>
                    <a:bodyPr/>
                    <a:lstStyle/>
                    <a:p>
                      <a:pPr marL="0" lvl="0" indent="0" algn="l" rtl="0">
                        <a:spcBef>
                          <a:spcPts val="0"/>
                        </a:spcBef>
                        <a:spcAft>
                          <a:spcPts val="0"/>
                        </a:spcAft>
                        <a:buNone/>
                      </a:pPr>
                      <a:r>
                        <a:rPr lang="en-GB"/>
                        <a:t>111</a:t>
                      </a:r>
                      <a:endParaRPr/>
                    </a:p>
                  </a:txBody>
                  <a:tcPr marL="91425" marR="91425" marT="91425" marB="91425"/>
                </a:tc>
                <a:extLst>
                  <a:ext uri="{0D108BD9-81ED-4DB2-BD59-A6C34878D82A}">
                    <a16:rowId xmlns:a16="http://schemas.microsoft.com/office/drawing/2014/main" val="10001"/>
                  </a:ext>
                </a:extLst>
              </a:tr>
              <a:tr h="479125">
                <a:tc>
                  <a:txBody>
                    <a:bodyPr/>
                    <a:lstStyle/>
                    <a:p>
                      <a:pPr marL="0" lvl="0" indent="0" algn="l" rtl="0">
                        <a:spcBef>
                          <a:spcPts val="0"/>
                        </a:spcBef>
                        <a:spcAft>
                          <a:spcPts val="0"/>
                        </a:spcAft>
                        <a:buNone/>
                      </a:pPr>
                      <a:r>
                        <a:rPr lang="en-GB"/>
                        <a:t>Mean</a:t>
                      </a:r>
                      <a:endParaRPr/>
                    </a:p>
                  </a:txBody>
                  <a:tcPr marL="91425" marR="91425" marT="91425" marB="91425"/>
                </a:tc>
                <a:tc>
                  <a:txBody>
                    <a:bodyPr/>
                    <a:lstStyle/>
                    <a:p>
                      <a:pPr marL="0" lvl="0" indent="0" algn="l" rtl="0">
                        <a:spcBef>
                          <a:spcPts val="0"/>
                        </a:spcBef>
                        <a:spcAft>
                          <a:spcPts val="0"/>
                        </a:spcAft>
                        <a:buNone/>
                      </a:pPr>
                      <a:r>
                        <a:rPr lang="en-GB"/>
                        <a:t>332,000</a:t>
                      </a:r>
                      <a:endParaRPr/>
                    </a:p>
                  </a:txBody>
                  <a:tcPr marL="91425" marR="91425" marT="91425" marB="91425"/>
                </a:tc>
                <a:tc>
                  <a:txBody>
                    <a:bodyPr/>
                    <a:lstStyle/>
                    <a:p>
                      <a:pPr marL="0" lvl="0" indent="0" algn="l" rtl="0">
                        <a:spcBef>
                          <a:spcPts val="0"/>
                        </a:spcBef>
                        <a:spcAft>
                          <a:spcPts val="0"/>
                        </a:spcAft>
                        <a:buNone/>
                      </a:pPr>
                      <a:r>
                        <a:rPr lang="en-GB"/>
                        <a:t>758,000</a:t>
                      </a:r>
                      <a:endParaRPr/>
                    </a:p>
                  </a:txBody>
                  <a:tcPr marL="91425" marR="91425" marT="91425" marB="91425"/>
                </a:tc>
                <a:extLst>
                  <a:ext uri="{0D108BD9-81ED-4DB2-BD59-A6C34878D82A}">
                    <a16:rowId xmlns:a16="http://schemas.microsoft.com/office/drawing/2014/main" val="10002"/>
                  </a:ext>
                </a:extLst>
              </a:tr>
              <a:tr h="479125">
                <a:tc>
                  <a:txBody>
                    <a:bodyPr/>
                    <a:lstStyle/>
                    <a:p>
                      <a:pPr marL="0" lvl="0" indent="0" algn="l" rtl="0">
                        <a:spcBef>
                          <a:spcPts val="0"/>
                        </a:spcBef>
                        <a:spcAft>
                          <a:spcPts val="0"/>
                        </a:spcAft>
                        <a:buNone/>
                      </a:pPr>
                      <a:r>
                        <a:rPr lang="en-GB"/>
                        <a:t>Min</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3"/>
                  </a:ext>
                </a:extLst>
              </a:tr>
              <a:tr h="479125">
                <a:tc>
                  <a:txBody>
                    <a:bodyPr/>
                    <a:lstStyle/>
                    <a:p>
                      <a:pPr marL="0" lvl="0" indent="0" algn="l" rtl="0">
                        <a:spcBef>
                          <a:spcPts val="0"/>
                        </a:spcBef>
                        <a:spcAft>
                          <a:spcPts val="0"/>
                        </a:spcAft>
                        <a:buNone/>
                      </a:pPr>
                      <a:r>
                        <a:rPr lang="en-GB"/>
                        <a:t>50%</a:t>
                      </a:r>
                      <a:endParaRPr/>
                    </a:p>
                  </a:txBody>
                  <a:tcPr marL="91425" marR="91425" marT="91425" marB="91425"/>
                </a:tc>
                <a:tc>
                  <a:txBody>
                    <a:bodyPr/>
                    <a:lstStyle/>
                    <a:p>
                      <a:pPr marL="0" lvl="0" indent="0" algn="l" rtl="0">
                        <a:spcBef>
                          <a:spcPts val="0"/>
                        </a:spcBef>
                        <a:spcAft>
                          <a:spcPts val="0"/>
                        </a:spcAft>
                        <a:buNone/>
                      </a:pPr>
                      <a:r>
                        <a:rPr lang="en-GB"/>
                        <a:t>285,000</a:t>
                      </a:r>
                      <a:endParaRPr/>
                    </a:p>
                  </a:txBody>
                  <a:tcPr marL="91425" marR="91425" marT="91425" marB="91425"/>
                </a:tc>
                <a:tc>
                  <a:txBody>
                    <a:bodyPr/>
                    <a:lstStyle/>
                    <a:p>
                      <a:pPr marL="0" lvl="0" indent="0" algn="l" rtl="0">
                        <a:spcBef>
                          <a:spcPts val="0"/>
                        </a:spcBef>
                        <a:spcAft>
                          <a:spcPts val="0"/>
                        </a:spcAft>
                        <a:buNone/>
                      </a:pPr>
                      <a:r>
                        <a:rPr lang="en-GB"/>
                        <a:t>430,000</a:t>
                      </a:r>
                      <a:endParaRPr/>
                    </a:p>
                  </a:txBody>
                  <a:tcPr marL="91425" marR="91425" marT="91425" marB="91425"/>
                </a:tc>
                <a:extLst>
                  <a:ext uri="{0D108BD9-81ED-4DB2-BD59-A6C34878D82A}">
                    <a16:rowId xmlns:a16="http://schemas.microsoft.com/office/drawing/2014/main" val="10004"/>
                  </a:ext>
                </a:extLst>
              </a:tr>
              <a:tr h="479125">
                <a:tc>
                  <a:txBody>
                    <a:bodyPr/>
                    <a:lstStyle/>
                    <a:p>
                      <a:pPr marL="0" lvl="0" indent="0" algn="l" rtl="0">
                        <a:spcBef>
                          <a:spcPts val="0"/>
                        </a:spcBef>
                        <a:spcAft>
                          <a:spcPts val="0"/>
                        </a:spcAft>
                        <a:buNone/>
                      </a:pPr>
                      <a:r>
                        <a:rPr lang="en-GB"/>
                        <a:t>Max</a:t>
                      </a:r>
                      <a:endParaRPr/>
                    </a:p>
                  </a:txBody>
                  <a:tcPr marL="91425" marR="91425" marT="91425" marB="91425"/>
                </a:tc>
                <a:tc>
                  <a:txBody>
                    <a:bodyPr/>
                    <a:lstStyle/>
                    <a:p>
                      <a:pPr marL="0" lvl="0" indent="0" algn="l" rtl="0">
                        <a:spcBef>
                          <a:spcPts val="0"/>
                        </a:spcBef>
                        <a:spcAft>
                          <a:spcPts val="0"/>
                        </a:spcAft>
                        <a:buNone/>
                      </a:pPr>
                      <a:r>
                        <a:rPr lang="en-GB"/>
                        <a:t>1,500,000</a:t>
                      </a:r>
                      <a:endParaRPr/>
                    </a:p>
                  </a:txBody>
                  <a:tcPr marL="91425" marR="91425" marT="91425" marB="91425"/>
                </a:tc>
                <a:tc>
                  <a:txBody>
                    <a:bodyPr/>
                    <a:lstStyle/>
                    <a:p>
                      <a:pPr marL="0" lvl="0" indent="0" algn="l" rtl="0">
                        <a:spcBef>
                          <a:spcPts val="0"/>
                        </a:spcBef>
                        <a:spcAft>
                          <a:spcPts val="0"/>
                        </a:spcAft>
                        <a:buNone/>
                      </a:pPr>
                      <a:r>
                        <a:rPr lang="en-GB"/>
                        <a:t>3,625,000</a:t>
                      </a:r>
                      <a:endParaRPr/>
                    </a:p>
                  </a:txBody>
                  <a:tcPr marL="91425" marR="91425" marT="91425" marB="91425"/>
                </a:tc>
                <a:extLst>
                  <a:ext uri="{0D108BD9-81ED-4DB2-BD59-A6C34878D82A}">
                    <a16:rowId xmlns:a16="http://schemas.microsoft.com/office/drawing/2014/main" val="10005"/>
                  </a:ext>
                </a:extLst>
              </a:tr>
            </a:tbl>
          </a:graphicData>
        </a:graphic>
      </p:graphicFrame>
      <p:sp>
        <p:nvSpPr>
          <p:cNvPr id="390" name="Google Shape;390;p46"/>
          <p:cNvSpPr txBox="1"/>
          <p:nvPr/>
        </p:nvSpPr>
        <p:spPr>
          <a:xfrm>
            <a:off x="92375" y="2488775"/>
            <a:ext cx="4006200" cy="427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300" b="1">
                <a:solidFill>
                  <a:schemeClr val="accent1"/>
                </a:solidFill>
                <a:latin typeface="Lato"/>
                <a:ea typeface="Lato"/>
                <a:cs typeface="Lato"/>
                <a:sym typeface="Lato"/>
              </a:rPr>
              <a:t>Median House Sales Data by Dwelling type  (in AUD)</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pic>
        <p:nvPicPr>
          <p:cNvPr id="211" name="Google Shape;211;p20" descr="shutterstock_429987889_edited.jpg"/>
          <p:cNvPicPr preferRelativeResize="0"/>
          <p:nvPr/>
        </p:nvPicPr>
        <p:blipFill rotWithShape="1">
          <a:blip r:embed="rId3">
            <a:alphaModFix/>
          </a:blip>
          <a:srcRect l="12609" t="85988" r="6247" b="1381"/>
          <a:stretch/>
        </p:blipFill>
        <p:spPr>
          <a:xfrm>
            <a:off x="0" y="5114226"/>
            <a:ext cx="9144000" cy="17691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7"/>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exploration</a:t>
            </a:r>
            <a:endParaRPr dirty="0"/>
          </a:p>
        </p:txBody>
      </p:sp>
      <p:pic>
        <p:nvPicPr>
          <p:cNvPr id="396" name="Google Shape;396;p47"/>
          <p:cNvPicPr preferRelativeResize="0"/>
          <p:nvPr/>
        </p:nvPicPr>
        <p:blipFill>
          <a:blip r:embed="rId3">
            <a:alphaModFix/>
          </a:blip>
          <a:stretch>
            <a:fillRect/>
          </a:stretch>
        </p:blipFill>
        <p:spPr>
          <a:xfrm>
            <a:off x="611925" y="3059425"/>
            <a:ext cx="4364175" cy="1375575"/>
          </a:xfrm>
          <a:prstGeom prst="rect">
            <a:avLst/>
          </a:prstGeom>
          <a:noFill/>
          <a:ln>
            <a:noFill/>
          </a:ln>
        </p:spPr>
      </p:pic>
      <p:sp>
        <p:nvSpPr>
          <p:cNvPr id="397" name="Google Shape;397;p47"/>
          <p:cNvSpPr txBox="1"/>
          <p:nvPr/>
        </p:nvSpPr>
        <p:spPr>
          <a:xfrm>
            <a:off x="729450" y="2574625"/>
            <a:ext cx="8079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latin typeface="Lato"/>
                <a:ea typeface="Lato"/>
                <a:cs typeface="Lato"/>
                <a:sym typeface="Lato"/>
              </a:rPr>
              <a:t>Income Data - Overall			Income Data - By Dwelling type</a:t>
            </a:r>
            <a:endParaRPr sz="1800" b="1" dirty="0">
              <a:latin typeface="Lato"/>
              <a:ea typeface="Lato"/>
              <a:cs typeface="Lato"/>
              <a:sym typeface="Lato"/>
            </a:endParaRPr>
          </a:p>
        </p:txBody>
      </p:sp>
      <p:pic>
        <p:nvPicPr>
          <p:cNvPr id="398" name="Google Shape;398;p47"/>
          <p:cNvPicPr preferRelativeResize="0"/>
          <p:nvPr/>
        </p:nvPicPr>
        <p:blipFill>
          <a:blip r:embed="rId4">
            <a:alphaModFix/>
          </a:blip>
          <a:stretch>
            <a:fillRect/>
          </a:stretch>
        </p:blipFill>
        <p:spPr>
          <a:xfrm>
            <a:off x="5675950" y="3059425"/>
            <a:ext cx="3183151" cy="207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sp>
        <p:nvSpPr>
          <p:cNvPr id="404" name="Google Shape;404;p48"/>
          <p:cNvSpPr txBox="1"/>
          <p:nvPr/>
        </p:nvSpPr>
        <p:spPr>
          <a:xfrm>
            <a:off x="557048" y="2436100"/>
            <a:ext cx="8125152"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latin typeface="Lato"/>
                <a:ea typeface="Lato"/>
                <a:cs typeface="Lato"/>
                <a:sym typeface="Lato"/>
              </a:rPr>
              <a:t>All transports - Overall		 	All transports - By Dwelling type</a:t>
            </a:r>
            <a:endParaRPr sz="1800" b="1" dirty="0">
              <a:latin typeface="Lato"/>
              <a:ea typeface="Lato"/>
              <a:cs typeface="Lato"/>
              <a:sym typeface="Lato"/>
            </a:endParaRPr>
          </a:p>
        </p:txBody>
      </p:sp>
      <p:pic>
        <p:nvPicPr>
          <p:cNvPr id="405" name="Google Shape;405;p48"/>
          <p:cNvPicPr preferRelativeResize="0"/>
          <p:nvPr/>
        </p:nvPicPr>
        <p:blipFill>
          <a:blip r:embed="rId3">
            <a:alphaModFix/>
          </a:blip>
          <a:stretch>
            <a:fillRect/>
          </a:stretch>
        </p:blipFill>
        <p:spPr>
          <a:xfrm>
            <a:off x="5605075" y="3085025"/>
            <a:ext cx="2885525" cy="2860875"/>
          </a:xfrm>
          <a:prstGeom prst="rect">
            <a:avLst/>
          </a:prstGeom>
          <a:noFill/>
          <a:ln>
            <a:noFill/>
          </a:ln>
        </p:spPr>
      </p:pic>
      <p:pic>
        <p:nvPicPr>
          <p:cNvPr id="406" name="Google Shape;406;p48"/>
          <p:cNvPicPr preferRelativeResize="0"/>
          <p:nvPr/>
        </p:nvPicPr>
        <p:blipFill>
          <a:blip r:embed="rId4">
            <a:alphaModFix/>
          </a:blip>
          <a:stretch>
            <a:fillRect/>
          </a:stretch>
        </p:blipFill>
        <p:spPr>
          <a:xfrm>
            <a:off x="221675" y="3292775"/>
            <a:ext cx="4823700" cy="1139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overall - R2</a:t>
            </a:r>
            <a:endParaRPr/>
          </a:p>
          <a:p>
            <a:pPr marL="0" lvl="0" indent="0" algn="l" rtl="0">
              <a:spcBef>
                <a:spcPts val="0"/>
              </a:spcBef>
              <a:spcAft>
                <a:spcPts val="0"/>
              </a:spcAft>
              <a:buNone/>
            </a:pPr>
            <a:endParaRPr/>
          </a:p>
        </p:txBody>
      </p:sp>
      <p:pic>
        <p:nvPicPr>
          <p:cNvPr id="412" name="Google Shape;412;p49" title="Points scored"/>
          <p:cNvPicPr preferRelativeResize="0"/>
          <p:nvPr/>
        </p:nvPicPr>
        <p:blipFill>
          <a:blip r:embed="rId3">
            <a:alphaModFix/>
          </a:blip>
          <a:stretch>
            <a:fillRect/>
          </a:stretch>
        </p:blipFill>
        <p:spPr>
          <a:xfrm>
            <a:off x="1271763" y="2371575"/>
            <a:ext cx="6600486" cy="4081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overall - RMSE</a:t>
            </a:r>
            <a:endParaRPr/>
          </a:p>
        </p:txBody>
      </p:sp>
      <p:pic>
        <p:nvPicPr>
          <p:cNvPr id="418" name="Google Shape;418;p50" title="Points scored"/>
          <p:cNvPicPr preferRelativeResize="0"/>
          <p:nvPr/>
        </p:nvPicPr>
        <p:blipFill>
          <a:blip r:embed="rId3">
            <a:alphaModFix/>
          </a:blip>
          <a:stretch>
            <a:fillRect/>
          </a:stretch>
        </p:blipFill>
        <p:spPr>
          <a:xfrm>
            <a:off x="1271763" y="2532400"/>
            <a:ext cx="6600486" cy="40813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1"/>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overall - R2</a:t>
            </a:r>
            <a:endParaRPr/>
          </a:p>
        </p:txBody>
      </p:sp>
      <p:pic>
        <p:nvPicPr>
          <p:cNvPr id="424" name="Google Shape;424;p51" title="Points scored"/>
          <p:cNvPicPr preferRelativeResize="0"/>
          <p:nvPr/>
        </p:nvPicPr>
        <p:blipFill>
          <a:blip r:embed="rId3">
            <a:alphaModFix/>
          </a:blip>
          <a:stretch>
            <a:fillRect/>
          </a:stretch>
        </p:blipFill>
        <p:spPr>
          <a:xfrm>
            <a:off x="1190400" y="2471900"/>
            <a:ext cx="6763200" cy="41819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overall - RMSE</a:t>
            </a:r>
            <a:endParaRPr/>
          </a:p>
        </p:txBody>
      </p:sp>
      <p:pic>
        <p:nvPicPr>
          <p:cNvPr id="430" name="Google Shape;430;p52" title="Points scored"/>
          <p:cNvPicPr preferRelativeResize="0"/>
          <p:nvPr/>
        </p:nvPicPr>
        <p:blipFill>
          <a:blip r:embed="rId3">
            <a:alphaModFix/>
          </a:blip>
          <a:stretch>
            <a:fillRect/>
          </a:stretch>
        </p:blipFill>
        <p:spPr>
          <a:xfrm>
            <a:off x="1354863" y="2471900"/>
            <a:ext cx="6434274" cy="3978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3"/>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by dwelling type - R2</a:t>
            </a:r>
            <a:endParaRPr/>
          </a:p>
        </p:txBody>
      </p:sp>
      <p:pic>
        <p:nvPicPr>
          <p:cNvPr id="436" name="Google Shape;436;p53" title="Points scored"/>
          <p:cNvPicPr preferRelativeResize="0"/>
          <p:nvPr/>
        </p:nvPicPr>
        <p:blipFill>
          <a:blip r:embed="rId3">
            <a:alphaModFix/>
          </a:blip>
          <a:stretch>
            <a:fillRect/>
          </a:stretch>
        </p:blipFill>
        <p:spPr>
          <a:xfrm>
            <a:off x="1271763" y="2371575"/>
            <a:ext cx="6600486" cy="4081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modeling - by dwelling type - RMSE</a:t>
            </a:r>
            <a:endParaRPr/>
          </a:p>
        </p:txBody>
      </p:sp>
      <p:pic>
        <p:nvPicPr>
          <p:cNvPr id="442" name="Google Shape;442;p54" title="Points scored"/>
          <p:cNvPicPr preferRelativeResize="0"/>
          <p:nvPr/>
        </p:nvPicPr>
        <p:blipFill>
          <a:blip r:embed="rId3">
            <a:alphaModFix/>
          </a:blip>
          <a:stretch>
            <a:fillRect/>
          </a:stretch>
        </p:blipFill>
        <p:spPr>
          <a:xfrm>
            <a:off x="1271763" y="2532400"/>
            <a:ext cx="6600486" cy="4081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by dwelling type - R2</a:t>
            </a:r>
            <a:endParaRPr/>
          </a:p>
        </p:txBody>
      </p:sp>
      <p:pic>
        <p:nvPicPr>
          <p:cNvPr id="448" name="Google Shape;448;p55" title="Points scored"/>
          <p:cNvPicPr preferRelativeResize="0"/>
          <p:nvPr/>
        </p:nvPicPr>
        <p:blipFill>
          <a:blip r:embed="rId3">
            <a:alphaModFix/>
          </a:blip>
          <a:stretch>
            <a:fillRect/>
          </a:stretch>
        </p:blipFill>
        <p:spPr>
          <a:xfrm>
            <a:off x="1256587" y="2471900"/>
            <a:ext cx="6630825" cy="4100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6"/>
          <p:cNvSpPr txBox="1">
            <a:spLocks noGrp="1"/>
          </p:cNvSpPr>
          <p:nvPr>
            <p:ph type="title"/>
          </p:nvPr>
        </p:nvSpPr>
        <p:spPr>
          <a:xfrm>
            <a:off x="729450" y="1758200"/>
            <a:ext cx="80913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 modeling - by dwelling type - RMSE</a:t>
            </a:r>
            <a:endParaRPr/>
          </a:p>
        </p:txBody>
      </p:sp>
      <p:pic>
        <p:nvPicPr>
          <p:cNvPr id="454" name="Google Shape;454;p56" title="Points scored"/>
          <p:cNvPicPr preferRelativeResize="0"/>
          <p:nvPr/>
        </p:nvPicPr>
        <p:blipFill>
          <a:blip r:embed="rId3">
            <a:alphaModFix/>
          </a:blip>
          <a:stretch>
            <a:fillRect/>
          </a:stretch>
        </p:blipFill>
        <p:spPr>
          <a:xfrm>
            <a:off x="1148515" y="2471900"/>
            <a:ext cx="6846969" cy="423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730725" y="1758200"/>
            <a:ext cx="3893400" cy="13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Motivations</a:t>
            </a:r>
            <a:endParaRPr b="0"/>
          </a:p>
        </p:txBody>
      </p:sp>
      <p:sp>
        <p:nvSpPr>
          <p:cNvPr id="217" name="Google Shape;217;p21"/>
          <p:cNvSpPr txBox="1">
            <a:spLocks noGrp="1"/>
          </p:cNvSpPr>
          <p:nvPr>
            <p:ph type="body" idx="1"/>
          </p:nvPr>
        </p:nvSpPr>
        <p:spPr>
          <a:xfrm>
            <a:off x="721225" y="2788300"/>
            <a:ext cx="4071900" cy="27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434343"/>
                </a:solidFill>
              </a:rPr>
              <a:t>Sydney house prices are increasing</a:t>
            </a:r>
            <a:r>
              <a:rPr lang="en-GB" sz="1800">
                <a:solidFill>
                  <a:srgbClr val="434343"/>
                </a:solidFill>
              </a:rPr>
              <a:t> ↗️↗️</a:t>
            </a:r>
            <a:endParaRPr sz="1800">
              <a:solidFill>
                <a:srgbClr val="434343"/>
              </a:solidFill>
            </a:endParaRPr>
          </a:p>
          <a:p>
            <a:pPr marL="0" lvl="0" indent="0" algn="l" rtl="0">
              <a:spcBef>
                <a:spcPts val="1600"/>
              </a:spcBef>
              <a:spcAft>
                <a:spcPts val="0"/>
              </a:spcAft>
              <a:buNone/>
            </a:pPr>
            <a:r>
              <a:rPr lang="en-GB" sz="1400">
                <a:solidFill>
                  <a:srgbClr val="434343"/>
                </a:solidFill>
              </a:rPr>
              <a:t>But  why ?</a:t>
            </a:r>
            <a:endParaRPr sz="1400">
              <a:solidFill>
                <a:srgbClr val="434343"/>
              </a:solidFill>
            </a:endParaRPr>
          </a:p>
          <a:p>
            <a:pPr marL="457200" lvl="0" indent="-317500" algn="l" rtl="0">
              <a:spcBef>
                <a:spcPts val="1600"/>
              </a:spcBef>
              <a:spcAft>
                <a:spcPts val="0"/>
              </a:spcAft>
              <a:buClr>
                <a:srgbClr val="434343"/>
              </a:buClr>
              <a:buSzPts val="1400"/>
              <a:buChar char="●"/>
            </a:pPr>
            <a:r>
              <a:rPr lang="en-GB" sz="1400">
                <a:solidFill>
                  <a:srgbClr val="434343"/>
                </a:solidFill>
              </a:rPr>
              <a:t>Population increase ?</a:t>
            </a:r>
            <a:endParaRPr sz="1400">
              <a:solidFill>
                <a:srgbClr val="434343"/>
              </a:solidFill>
            </a:endParaRPr>
          </a:p>
          <a:p>
            <a:pPr marL="457200" lvl="0" indent="-317500" algn="l" rtl="0">
              <a:spcBef>
                <a:spcPts val="0"/>
              </a:spcBef>
              <a:spcAft>
                <a:spcPts val="0"/>
              </a:spcAft>
              <a:buClr>
                <a:srgbClr val="434343"/>
              </a:buClr>
              <a:buSzPts val="1400"/>
              <a:buChar char="●"/>
            </a:pPr>
            <a:r>
              <a:rPr lang="en-GB" sz="1400">
                <a:solidFill>
                  <a:srgbClr val="434343"/>
                </a:solidFill>
              </a:rPr>
              <a:t>Infrastructures are improved?</a:t>
            </a:r>
            <a:endParaRPr sz="1400">
              <a:solidFill>
                <a:srgbClr val="434343"/>
              </a:solidFill>
            </a:endParaRPr>
          </a:p>
          <a:p>
            <a:pPr marL="457200" lvl="0" indent="-317500" algn="l" rtl="0">
              <a:spcBef>
                <a:spcPts val="0"/>
              </a:spcBef>
              <a:spcAft>
                <a:spcPts val="0"/>
              </a:spcAft>
              <a:buClr>
                <a:srgbClr val="434343"/>
              </a:buClr>
              <a:buSzPts val="1400"/>
              <a:buChar char="●"/>
            </a:pPr>
            <a:r>
              <a:rPr lang="en-GB" sz="1400">
                <a:solidFill>
                  <a:srgbClr val="434343"/>
                </a:solidFill>
              </a:rPr>
              <a:t>Economy develops ?</a:t>
            </a:r>
            <a:endParaRPr sz="1400">
              <a:solidFill>
                <a:srgbClr val="434343"/>
              </a:solidFill>
            </a:endParaRPr>
          </a:p>
          <a:p>
            <a:pPr marL="457200" lvl="0" indent="-317500" algn="l" rtl="0">
              <a:spcBef>
                <a:spcPts val="0"/>
              </a:spcBef>
              <a:spcAft>
                <a:spcPts val="0"/>
              </a:spcAft>
              <a:buClr>
                <a:srgbClr val="434343"/>
              </a:buClr>
              <a:buSzPts val="1400"/>
              <a:buChar char="●"/>
            </a:pPr>
            <a:r>
              <a:rPr lang="en-GB" sz="1400">
                <a:solidFill>
                  <a:srgbClr val="434343"/>
                </a:solidFill>
              </a:rPr>
              <a:t>Or because of these ?</a:t>
            </a:r>
            <a:endParaRPr sz="1400">
              <a:solidFill>
                <a:srgbClr val="434343"/>
              </a:solidFill>
            </a:endParaRPr>
          </a:p>
          <a:p>
            <a:pPr marL="0" lvl="0" indent="0" algn="l" rtl="0">
              <a:spcBef>
                <a:spcPts val="0"/>
              </a:spcBef>
              <a:spcAft>
                <a:spcPts val="1600"/>
              </a:spcAft>
              <a:buNone/>
            </a:pPr>
            <a:endParaRPr sz="1400">
              <a:solidFill>
                <a:srgbClr val="434343"/>
              </a:solidFill>
            </a:endParaRPr>
          </a:p>
        </p:txBody>
      </p:sp>
      <p:pic>
        <p:nvPicPr>
          <p:cNvPr id="218" name="Google Shape;218;p21"/>
          <p:cNvPicPr preferRelativeResize="0"/>
          <p:nvPr/>
        </p:nvPicPr>
        <p:blipFill rotWithShape="1">
          <a:blip r:embed="rId3">
            <a:alphaModFix amt="87000"/>
          </a:blip>
          <a:srcRect l="4320" r="15666"/>
          <a:stretch/>
        </p:blipFill>
        <p:spPr>
          <a:xfrm>
            <a:off x="4793125" y="1579475"/>
            <a:ext cx="4350874" cy="4350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729450" y="1153667"/>
            <a:ext cx="70101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t>Sales analysis conclusion</a:t>
            </a:r>
            <a:endParaRPr sz="3000"/>
          </a:p>
        </p:txBody>
      </p:sp>
      <p:sp>
        <p:nvSpPr>
          <p:cNvPr id="460" name="Google Shape;460;p57"/>
          <p:cNvSpPr txBox="1">
            <a:spLocks noGrp="1"/>
          </p:cNvSpPr>
          <p:nvPr>
            <p:ph type="body" idx="4294967295"/>
          </p:nvPr>
        </p:nvSpPr>
        <p:spPr>
          <a:xfrm>
            <a:off x="729450" y="1875267"/>
            <a:ext cx="7010100" cy="350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200">
                <a:solidFill>
                  <a:schemeClr val="lt1"/>
                </a:solidFill>
              </a:rPr>
              <a:t>The most of the important predictors for House sales come from the </a:t>
            </a:r>
            <a:r>
              <a:rPr lang="en-GB" sz="2200" b="1">
                <a:solidFill>
                  <a:schemeClr val="lt1"/>
                </a:solidFill>
              </a:rPr>
              <a:t>transportation, income and census</a:t>
            </a:r>
            <a:r>
              <a:rPr lang="en-GB" sz="2200">
                <a:solidFill>
                  <a:schemeClr val="lt1"/>
                </a:solidFill>
              </a:rPr>
              <a:t> data</a:t>
            </a:r>
            <a:endParaRPr sz="2200">
              <a:solidFill>
                <a:schemeClr val="lt1"/>
              </a:solidFill>
            </a:endParaRPr>
          </a:p>
          <a:p>
            <a:pPr marL="0" lvl="0" indent="0" algn="just" rtl="0">
              <a:spcBef>
                <a:spcPts val="1600"/>
              </a:spcBef>
              <a:spcAft>
                <a:spcPts val="1600"/>
              </a:spcAft>
              <a:buNone/>
            </a:pPr>
            <a:r>
              <a:rPr lang="en-GB" sz="2200">
                <a:solidFill>
                  <a:schemeClr val="lt1"/>
                </a:solidFill>
              </a:rPr>
              <a:t>Decision tree models also show reasonable R2 values while RMSE doesn’t show similar for trained data and test data. The Trained data show a lower RMSE where as Test data show high RMSE. This could be because the model would have been overfitted.</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8"/>
          <p:cNvSpPr txBox="1">
            <a:spLocks noGrp="1"/>
          </p:cNvSpPr>
          <p:nvPr>
            <p:ph type="title"/>
          </p:nvPr>
        </p:nvSpPr>
        <p:spPr>
          <a:xfrm>
            <a:off x="729450" y="1763267"/>
            <a:ext cx="7688400" cy="20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 thoughts</a:t>
            </a:r>
            <a:endParaRPr/>
          </a:p>
        </p:txBody>
      </p:sp>
      <p:sp>
        <p:nvSpPr>
          <p:cNvPr id="471" name="Google Shape;471;p59"/>
          <p:cNvSpPr txBox="1">
            <a:spLocks noGrp="1"/>
          </p:cNvSpPr>
          <p:nvPr>
            <p:ph type="body" idx="1"/>
          </p:nvPr>
        </p:nvSpPr>
        <p:spPr>
          <a:xfrm>
            <a:off x="729450" y="2543223"/>
            <a:ext cx="7688700" cy="38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Census variables</a:t>
            </a:r>
            <a:r>
              <a:rPr lang="en-GB" sz="1800"/>
              <a:t> are the best predictors among the three sets of predictors in both the linear regression and decision tree regression.</a:t>
            </a:r>
            <a:endParaRPr sz="1800"/>
          </a:p>
          <a:p>
            <a:pPr marL="0" lvl="0" indent="0" algn="l" rtl="0">
              <a:spcBef>
                <a:spcPts val="1600"/>
              </a:spcBef>
              <a:spcAft>
                <a:spcPts val="0"/>
              </a:spcAft>
              <a:buNone/>
            </a:pPr>
            <a:r>
              <a:rPr lang="en-GB" sz="1800" b="1"/>
              <a:t>Degree of accessibility</a:t>
            </a:r>
            <a:r>
              <a:rPr lang="en-GB" sz="1800"/>
              <a:t> within the LGA also affects the house prices and weekly rent for that area</a:t>
            </a:r>
            <a:endParaRPr sz="1800"/>
          </a:p>
          <a:p>
            <a:pPr marL="0" lvl="0" indent="0" algn="l" rtl="0">
              <a:spcBef>
                <a:spcPts val="1600"/>
              </a:spcBef>
              <a:spcAft>
                <a:spcPts val="0"/>
              </a:spcAft>
              <a:buNone/>
            </a:pPr>
            <a:r>
              <a:rPr lang="en-GB" sz="1800" b="1"/>
              <a:t>Nighttime lights variables </a:t>
            </a:r>
            <a:r>
              <a:rPr lang="en-GB" sz="1800"/>
              <a:t>are not as relevant but its availability could be helpful for model extension</a:t>
            </a:r>
            <a:endParaRPr sz="1800"/>
          </a:p>
          <a:p>
            <a:pPr marL="0" lvl="0" indent="0" algn="l" rtl="0">
              <a:spcBef>
                <a:spcPts val="1600"/>
              </a:spcBef>
              <a:spcAft>
                <a:spcPts val="0"/>
              </a:spcAft>
              <a:buNone/>
            </a:pPr>
            <a:r>
              <a:rPr lang="en-GB" sz="1800" b="1"/>
              <a:t>Decision Tree model </a:t>
            </a:r>
            <a:r>
              <a:rPr lang="en-GB" sz="1800"/>
              <a:t>is not appropriate algorithm as it tends to overfit the data. </a:t>
            </a:r>
            <a:endParaRPr sz="1800"/>
          </a:p>
          <a:p>
            <a:pPr marL="0" lvl="0" indent="0" algn="l" rtl="0">
              <a:spcBef>
                <a:spcPts val="1600"/>
              </a:spcBef>
              <a:spcAft>
                <a:spcPts val="1600"/>
              </a:spcAft>
              <a:buNone/>
            </a:pPr>
            <a:r>
              <a:rPr lang="en-GB" sz="1800" b="1"/>
              <a:t>Linear regression</a:t>
            </a:r>
            <a:r>
              <a:rPr lang="en-GB" sz="1800"/>
              <a:t> provided much mot consistent model assessment metrics and gives a very high R2 with census variables</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Further extension</a:t>
            </a:r>
            <a:endParaRPr/>
          </a:p>
        </p:txBody>
      </p:sp>
      <p:sp>
        <p:nvSpPr>
          <p:cNvPr id="477" name="Google Shape;477;p60"/>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Our analysis is based on LGAs of NSW region while the rent and sales data file also includes data for each postcode in NSW. Therefore, this analysis could be further extended to postcode.</a:t>
            </a:r>
            <a:endParaRPr sz="1800"/>
          </a:p>
          <a:p>
            <a:pPr marL="0" lvl="0" indent="0" algn="l" rtl="0">
              <a:spcBef>
                <a:spcPts val="1600"/>
              </a:spcBef>
              <a:spcAft>
                <a:spcPts val="1600"/>
              </a:spcAft>
              <a:buNone/>
            </a:pPr>
            <a:r>
              <a:rPr lang="en-GB" sz="1800"/>
              <a:t>Our analysis has proved that  Decision Tree Regression  is  not appropriate model for house sales and rent prediction so other algorithms could be used to compare with Linear Regression.</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ctrTitle"/>
          </p:nvPr>
        </p:nvSpPr>
        <p:spPr>
          <a:xfrm>
            <a:off x="729450" y="1763267"/>
            <a:ext cx="7688100" cy="22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txBox="1">
            <a:spLocks noGrp="1"/>
          </p:cNvSpPr>
          <p:nvPr>
            <p:ph type="title"/>
          </p:nvPr>
        </p:nvSpPr>
        <p:spPr>
          <a:xfrm>
            <a:off x="730000" y="1682000"/>
            <a:ext cx="3636600" cy="7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objectives</a:t>
            </a:r>
            <a:endParaRPr/>
          </a:p>
        </p:txBody>
      </p:sp>
      <p:sp>
        <p:nvSpPr>
          <p:cNvPr id="224" name="Google Shape;224;p22"/>
          <p:cNvSpPr txBox="1">
            <a:spLocks noGrp="1"/>
          </p:cNvSpPr>
          <p:nvPr>
            <p:ph type="body" idx="1"/>
          </p:nvPr>
        </p:nvSpPr>
        <p:spPr>
          <a:xfrm>
            <a:off x="721225" y="2391600"/>
            <a:ext cx="7894200" cy="142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Look </a:t>
            </a:r>
            <a:r>
              <a:rPr lang="en-GB" sz="1400" u="sng"/>
              <a:t>house sales</a:t>
            </a:r>
            <a:r>
              <a:rPr lang="en-GB" sz="1400"/>
              <a:t> and </a:t>
            </a:r>
            <a:r>
              <a:rPr lang="en-GB" sz="1400" u="sng"/>
              <a:t>weekly rent</a:t>
            </a:r>
            <a:r>
              <a:rPr lang="en-GB" sz="1400"/>
              <a:t> at each of LGA of NSW region</a:t>
            </a:r>
            <a:endParaRPr sz="1400"/>
          </a:p>
          <a:p>
            <a:pPr marL="914400" lvl="0" indent="-317500" algn="l" rtl="0">
              <a:spcBef>
                <a:spcPts val="0"/>
              </a:spcBef>
              <a:spcAft>
                <a:spcPts val="0"/>
              </a:spcAft>
              <a:buSzPts val="1400"/>
              <a:buChar char="●"/>
            </a:pPr>
            <a:r>
              <a:rPr lang="en-GB" sz="1400"/>
              <a:t>For population, we collect demographic characteristics </a:t>
            </a:r>
            <a:endParaRPr sz="1400"/>
          </a:p>
          <a:p>
            <a:pPr marL="914400" lvl="0" indent="-317500" algn="l" rtl="0">
              <a:spcBef>
                <a:spcPts val="0"/>
              </a:spcBef>
              <a:spcAft>
                <a:spcPts val="0"/>
              </a:spcAft>
              <a:buSzPts val="1400"/>
              <a:buChar char="●"/>
            </a:pPr>
            <a:r>
              <a:rPr lang="en-GB" sz="1400"/>
              <a:t>For infrastructure, we collect transportation data</a:t>
            </a:r>
            <a:endParaRPr sz="1400"/>
          </a:p>
          <a:p>
            <a:pPr marL="914400" lvl="0" indent="-317500" algn="l" rtl="0">
              <a:spcBef>
                <a:spcPts val="0"/>
              </a:spcBef>
              <a:spcAft>
                <a:spcPts val="0"/>
              </a:spcAft>
              <a:buSzPts val="1400"/>
              <a:buChar char="●"/>
            </a:pPr>
            <a:r>
              <a:rPr lang="en-GB" sz="1400"/>
              <a:t>For economy development, we collect nighttime lights </a:t>
            </a:r>
            <a:endParaRPr sz="1400"/>
          </a:p>
          <a:p>
            <a:pPr marL="0" lvl="0" indent="0" algn="l" rtl="0">
              <a:spcBef>
                <a:spcPts val="1600"/>
              </a:spcBef>
              <a:spcAft>
                <a:spcPts val="1600"/>
              </a:spcAft>
              <a:buNone/>
            </a:pPr>
            <a:endParaRPr sz="1400"/>
          </a:p>
        </p:txBody>
      </p:sp>
      <p:sp>
        <p:nvSpPr>
          <p:cNvPr id="225" name="Google Shape;225;p22"/>
          <p:cNvSpPr txBox="1"/>
          <p:nvPr/>
        </p:nvSpPr>
        <p:spPr>
          <a:xfrm>
            <a:off x="721225" y="3890181"/>
            <a:ext cx="3636600" cy="11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dk1"/>
                </a:solidFill>
                <a:latin typeface="Lato"/>
                <a:ea typeface="Lato"/>
                <a:cs typeface="Lato"/>
                <a:sym typeface="Lato"/>
              </a:rPr>
              <a:t>01    | </a:t>
            </a:r>
            <a:r>
              <a:rPr lang="en-GB">
                <a:solidFill>
                  <a:srgbClr val="000000"/>
                </a:solidFill>
                <a:latin typeface="Lato"/>
                <a:ea typeface="Lato"/>
                <a:cs typeface="Lato"/>
                <a:sym typeface="Lato"/>
              </a:rPr>
              <a:t>   </a:t>
            </a:r>
            <a:r>
              <a:rPr lang="en-GB">
                <a:latin typeface="Lato"/>
                <a:ea typeface="Lato"/>
                <a:cs typeface="Lato"/>
                <a:sym typeface="Lato"/>
              </a:rPr>
              <a:t>How do </a:t>
            </a:r>
            <a:r>
              <a:rPr lang="en-GB">
                <a:highlight>
                  <a:srgbClr val="FFFFFF"/>
                </a:highlight>
                <a:latin typeface="Lato"/>
                <a:ea typeface="Lato"/>
                <a:cs typeface="Lato"/>
                <a:sym typeface="Lato"/>
              </a:rPr>
              <a:t>demographic characteristics, transportation modes and nighttime lights affect house prices and weekly rent?</a:t>
            </a:r>
            <a:endParaRPr>
              <a:latin typeface="Lato"/>
              <a:ea typeface="Lato"/>
              <a:cs typeface="Lato"/>
              <a:sym typeface="Lato"/>
            </a:endParaRPr>
          </a:p>
        </p:txBody>
      </p:sp>
      <p:sp>
        <p:nvSpPr>
          <p:cNvPr id="226" name="Google Shape;226;p22"/>
          <p:cNvSpPr txBox="1"/>
          <p:nvPr/>
        </p:nvSpPr>
        <p:spPr>
          <a:xfrm>
            <a:off x="4978800" y="3890175"/>
            <a:ext cx="3636600" cy="11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dk1"/>
                </a:solidFill>
                <a:latin typeface="Lato"/>
                <a:ea typeface="Lato"/>
                <a:cs typeface="Lato"/>
                <a:sym typeface="Lato"/>
              </a:rPr>
              <a:t>02    |</a:t>
            </a:r>
            <a:r>
              <a:rPr lang="en-GB" b="1">
                <a:solidFill>
                  <a:srgbClr val="CCCCCC"/>
                </a:solidFill>
                <a:latin typeface="Lato"/>
                <a:ea typeface="Lato"/>
                <a:cs typeface="Lato"/>
                <a:sym typeface="Lato"/>
              </a:rPr>
              <a:t> </a:t>
            </a:r>
            <a:r>
              <a:rPr lang="en-GB">
                <a:solidFill>
                  <a:srgbClr val="53C6A1"/>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What are the best features that can help to predict house price and weekly rent?</a:t>
            </a:r>
            <a:endParaRPr>
              <a:latin typeface="Lato"/>
              <a:ea typeface="Lato"/>
              <a:cs typeface="Lato"/>
              <a:sym typeface="Lato"/>
            </a:endParaRPr>
          </a:p>
        </p:txBody>
      </p:sp>
      <p:sp>
        <p:nvSpPr>
          <p:cNvPr id="227" name="Google Shape;227;p22"/>
          <p:cNvSpPr txBox="1"/>
          <p:nvPr/>
        </p:nvSpPr>
        <p:spPr>
          <a:xfrm>
            <a:off x="2753700" y="5102770"/>
            <a:ext cx="3636600" cy="76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dk1"/>
                </a:solidFill>
                <a:latin typeface="Lato"/>
                <a:ea typeface="Lato"/>
                <a:cs typeface="Lato"/>
                <a:sym typeface="Lato"/>
              </a:rPr>
              <a:t>03    |</a:t>
            </a:r>
            <a:r>
              <a:rPr lang="en-GB" b="1">
                <a:solidFill>
                  <a:srgbClr val="CCCCCC"/>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Can we use those features to predict current house sales and weekly rent?</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xfrm>
            <a:off x="729450" y="1682000"/>
            <a:ext cx="76887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collection</a:t>
            </a:r>
            <a:endParaRPr/>
          </a:p>
        </p:txBody>
      </p:sp>
      <p:sp>
        <p:nvSpPr>
          <p:cNvPr id="233" name="Google Shape;233;p23"/>
          <p:cNvSpPr/>
          <p:nvPr/>
        </p:nvSpPr>
        <p:spPr>
          <a:xfrm>
            <a:off x="333990" y="2527900"/>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34" name="Google Shape;234;p23"/>
          <p:cNvSpPr txBox="1">
            <a:spLocks noGrp="1"/>
          </p:cNvSpPr>
          <p:nvPr>
            <p:ph type="body" idx="1"/>
          </p:nvPr>
        </p:nvSpPr>
        <p:spPr>
          <a:xfrm>
            <a:off x="780900" y="2384025"/>
            <a:ext cx="3791100" cy="14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House sales and weekly rents</a:t>
            </a:r>
            <a:endParaRPr sz="1400" b="1"/>
          </a:p>
          <a:p>
            <a:pPr marL="457200" lvl="0" indent="-304800" algn="l" rtl="0">
              <a:spcBef>
                <a:spcPts val="1600"/>
              </a:spcBef>
              <a:spcAft>
                <a:spcPts val="0"/>
              </a:spcAft>
              <a:buSzPts val="1200"/>
              <a:buChar char="●"/>
            </a:pPr>
            <a:r>
              <a:rPr lang="en-GB" sz="1200"/>
              <a:t>Quarterly reports of  sales and weekly rent of each LGA for 2017 and 2019.</a:t>
            </a:r>
            <a:endParaRPr sz="1200"/>
          </a:p>
          <a:p>
            <a:pPr marL="457200" lvl="0" indent="-311150" algn="l" rtl="0">
              <a:spcBef>
                <a:spcPts val="0"/>
              </a:spcBef>
              <a:spcAft>
                <a:spcPts val="0"/>
              </a:spcAft>
              <a:buSzPts val="1300"/>
              <a:buChar char="●"/>
            </a:pPr>
            <a:r>
              <a:rPr lang="en-GB" sz="1200"/>
              <a:t>From </a:t>
            </a:r>
            <a:r>
              <a:rPr lang="en-GB" sz="1200" b="1"/>
              <a:t>Department of Communities and Justice</a:t>
            </a:r>
            <a:r>
              <a:rPr lang="en-GB" sz="1050">
                <a:solidFill>
                  <a:srgbClr val="000000"/>
                </a:solidFill>
                <a:highlight>
                  <a:srgbClr val="FFFFFF"/>
                </a:highlight>
                <a:latin typeface="Arial"/>
                <a:ea typeface="Arial"/>
                <a:cs typeface="Arial"/>
                <a:sym typeface="Arial"/>
              </a:rPr>
              <a:t> </a:t>
            </a:r>
            <a:endParaRPr sz="1200"/>
          </a:p>
          <a:p>
            <a:pPr marL="457200" lvl="0" indent="-304800" algn="l" rtl="0">
              <a:spcBef>
                <a:spcPts val="0"/>
              </a:spcBef>
              <a:spcAft>
                <a:spcPts val="0"/>
              </a:spcAft>
              <a:buSzPts val="1200"/>
              <a:buChar char="●"/>
            </a:pPr>
            <a:r>
              <a:rPr lang="en-GB" sz="1200"/>
              <a:t>Link </a:t>
            </a:r>
            <a:r>
              <a:rPr lang="en-GB" sz="1200" u="sng"/>
              <a:t>facs.nsw.gov.au</a:t>
            </a:r>
            <a:endParaRPr sz="1200" u="sng"/>
          </a:p>
          <a:p>
            <a:pPr marL="0" lvl="0" indent="0" algn="l" rtl="0">
              <a:spcBef>
                <a:spcPts val="1600"/>
              </a:spcBef>
              <a:spcAft>
                <a:spcPts val="1600"/>
              </a:spcAft>
              <a:buNone/>
            </a:pPr>
            <a:endParaRPr sz="1200"/>
          </a:p>
        </p:txBody>
      </p:sp>
      <p:sp>
        <p:nvSpPr>
          <p:cNvPr id="235" name="Google Shape;235;p23"/>
          <p:cNvSpPr/>
          <p:nvPr/>
        </p:nvSpPr>
        <p:spPr>
          <a:xfrm>
            <a:off x="333990" y="4386367"/>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36" name="Google Shape;236;p23"/>
          <p:cNvSpPr txBox="1">
            <a:spLocks noGrp="1"/>
          </p:cNvSpPr>
          <p:nvPr>
            <p:ph type="body" idx="1"/>
          </p:nvPr>
        </p:nvSpPr>
        <p:spPr>
          <a:xfrm>
            <a:off x="780900" y="4258125"/>
            <a:ext cx="3791100" cy="20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Nighttime lights</a:t>
            </a:r>
            <a:endParaRPr sz="1400" b="1"/>
          </a:p>
          <a:p>
            <a:pPr marL="457200" lvl="0" indent="-304800" algn="l" rtl="0">
              <a:spcBef>
                <a:spcPts val="1600"/>
              </a:spcBef>
              <a:spcAft>
                <a:spcPts val="0"/>
              </a:spcAft>
              <a:buSzPts val="1200"/>
              <a:buChar char="●"/>
            </a:pPr>
            <a:r>
              <a:rPr lang="en-GB" sz="1200"/>
              <a:t>Graphic file capturing nighttime lights</a:t>
            </a:r>
            <a:endParaRPr sz="1200"/>
          </a:p>
          <a:p>
            <a:pPr marL="457200" lvl="0" indent="-304800" algn="l" rtl="0">
              <a:spcBef>
                <a:spcPts val="0"/>
              </a:spcBef>
              <a:spcAft>
                <a:spcPts val="0"/>
              </a:spcAft>
              <a:buSzPts val="1200"/>
              <a:buChar char="●"/>
            </a:pPr>
            <a:r>
              <a:rPr lang="en-GB" sz="1200"/>
              <a:t>From </a:t>
            </a:r>
            <a:r>
              <a:rPr lang="en-GB" sz="1200" b="1"/>
              <a:t>Earth Observation Group</a:t>
            </a:r>
            <a:r>
              <a:rPr lang="en-GB" sz="1200"/>
              <a:t> at the National Oceanic and Athmospheric Administration who manages the satellite that captures and processes the lights at night for the entire surface of Earth</a:t>
            </a:r>
            <a:endParaRPr sz="1200"/>
          </a:p>
          <a:p>
            <a:pPr marL="457200" lvl="0" indent="-304800" algn="l" rtl="0">
              <a:spcBef>
                <a:spcPts val="0"/>
              </a:spcBef>
              <a:spcAft>
                <a:spcPts val="0"/>
              </a:spcAft>
              <a:buSzPts val="1200"/>
              <a:buChar char="●"/>
            </a:pPr>
            <a:r>
              <a:rPr lang="en-GB" sz="1200"/>
              <a:t>Link </a:t>
            </a:r>
            <a:r>
              <a:rPr lang="en-GB" sz="1200" u="sng"/>
              <a:t>ngdc.noaa.gov</a:t>
            </a:r>
            <a:endParaRPr sz="1200"/>
          </a:p>
        </p:txBody>
      </p:sp>
      <p:sp>
        <p:nvSpPr>
          <p:cNvPr id="237" name="Google Shape;237;p23"/>
          <p:cNvSpPr/>
          <p:nvPr/>
        </p:nvSpPr>
        <p:spPr>
          <a:xfrm>
            <a:off x="4786009" y="2527900"/>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38" name="Google Shape;238;p23"/>
          <p:cNvSpPr txBox="1">
            <a:spLocks noGrp="1"/>
          </p:cNvSpPr>
          <p:nvPr>
            <p:ph type="body" idx="1"/>
          </p:nvPr>
        </p:nvSpPr>
        <p:spPr>
          <a:xfrm>
            <a:off x="5231300" y="2384025"/>
            <a:ext cx="3791100" cy="18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Transportation data</a:t>
            </a:r>
            <a:endParaRPr sz="1400" b="1"/>
          </a:p>
          <a:p>
            <a:pPr marL="457200" lvl="0" indent="-304800" algn="l" rtl="0">
              <a:spcBef>
                <a:spcPts val="1600"/>
              </a:spcBef>
              <a:spcAft>
                <a:spcPts val="0"/>
              </a:spcAft>
              <a:buSzPts val="1200"/>
              <a:buChar char="●"/>
            </a:pPr>
            <a:r>
              <a:rPr lang="en-GB" sz="1200"/>
              <a:t>Transportation points: longitude and latitude locations of bus  stops and train stations</a:t>
            </a:r>
            <a:endParaRPr sz="1200"/>
          </a:p>
          <a:p>
            <a:pPr marL="457200" lvl="0" indent="-311150" algn="l" rtl="0">
              <a:spcBef>
                <a:spcPts val="0"/>
              </a:spcBef>
              <a:spcAft>
                <a:spcPts val="0"/>
              </a:spcAft>
              <a:buSzPts val="1300"/>
              <a:buChar char="●"/>
            </a:pPr>
            <a:r>
              <a:rPr lang="en-GB" sz="1200"/>
              <a:t>From </a:t>
            </a:r>
            <a:r>
              <a:rPr lang="en-GB" sz="1200" b="1"/>
              <a:t>NSW Open Data API for Public Transport Timetables</a:t>
            </a:r>
            <a:endParaRPr sz="1200" b="1"/>
          </a:p>
          <a:p>
            <a:pPr marL="457200" lvl="0" indent="-304800" algn="l" rtl="0">
              <a:spcBef>
                <a:spcPts val="0"/>
              </a:spcBef>
              <a:spcAft>
                <a:spcPts val="0"/>
              </a:spcAft>
              <a:buSzPts val="1200"/>
              <a:buChar char="●"/>
            </a:pPr>
            <a:r>
              <a:rPr lang="en-GB" sz="1200"/>
              <a:t>Link </a:t>
            </a:r>
            <a:r>
              <a:rPr lang="en-GB" sz="1200" u="sng"/>
              <a:t>opendata.transport.nsw.gov.au</a:t>
            </a:r>
            <a:endParaRPr sz="1400" u="sng"/>
          </a:p>
        </p:txBody>
      </p:sp>
      <p:sp>
        <p:nvSpPr>
          <p:cNvPr id="239" name="Google Shape;239;p23"/>
          <p:cNvSpPr/>
          <p:nvPr/>
        </p:nvSpPr>
        <p:spPr>
          <a:xfrm>
            <a:off x="4786009" y="4386367"/>
            <a:ext cx="328800" cy="4383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40" name="Google Shape;240;p23"/>
          <p:cNvSpPr txBox="1">
            <a:spLocks noGrp="1"/>
          </p:cNvSpPr>
          <p:nvPr>
            <p:ph type="body" idx="1"/>
          </p:nvPr>
        </p:nvSpPr>
        <p:spPr>
          <a:xfrm>
            <a:off x="5231300" y="4258125"/>
            <a:ext cx="3791100" cy="20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Census data</a:t>
            </a:r>
            <a:endParaRPr sz="1400" b="1"/>
          </a:p>
          <a:p>
            <a:pPr marL="457200" lvl="0" indent="-304800" algn="l" rtl="0">
              <a:spcBef>
                <a:spcPts val="1600"/>
              </a:spcBef>
              <a:spcAft>
                <a:spcPts val="0"/>
              </a:spcAft>
              <a:buSzPts val="1200"/>
              <a:buChar char="●"/>
            </a:pPr>
            <a:r>
              <a:rPr lang="en-GB" sz="1200"/>
              <a:t>Population information from 2016 for each LGA: age group, income brackets and education attainment</a:t>
            </a:r>
            <a:endParaRPr sz="1200"/>
          </a:p>
          <a:p>
            <a:pPr marL="457200" lvl="0" indent="-311150" algn="l" rtl="0">
              <a:spcBef>
                <a:spcPts val="0"/>
              </a:spcBef>
              <a:spcAft>
                <a:spcPts val="0"/>
              </a:spcAft>
              <a:buSzPts val="1300"/>
              <a:buChar char="●"/>
            </a:pPr>
            <a:r>
              <a:rPr lang="en-GB" sz="1200"/>
              <a:t>From </a:t>
            </a:r>
            <a:r>
              <a:rPr lang="en-GB" sz="1200" b="1"/>
              <a:t>Australian Bureau of Statistics' Census General Data Community Profile Data Packs</a:t>
            </a:r>
            <a:endParaRPr sz="1200" b="1"/>
          </a:p>
          <a:p>
            <a:pPr marL="457200" lvl="0" indent="-304800" algn="l" rtl="0">
              <a:spcBef>
                <a:spcPts val="0"/>
              </a:spcBef>
              <a:spcAft>
                <a:spcPts val="0"/>
              </a:spcAft>
              <a:buSzPts val="1200"/>
              <a:buChar char="●"/>
            </a:pPr>
            <a:r>
              <a:rPr lang="en-GB" sz="1200"/>
              <a:t>Link </a:t>
            </a:r>
            <a:r>
              <a:rPr lang="en-GB" sz="1200" u="sng"/>
              <a:t>datapacks.censusdata.abs.gov.au</a:t>
            </a:r>
            <a:endParaRPr sz="1200"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4"/>
          <p:cNvSpPr txBox="1">
            <a:spLocks noGrp="1"/>
          </p:cNvSpPr>
          <p:nvPr>
            <p:ph type="title"/>
          </p:nvPr>
        </p:nvSpPr>
        <p:spPr>
          <a:xfrm>
            <a:off x="729450" y="1682000"/>
            <a:ext cx="76884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processing</a:t>
            </a:r>
            <a:endParaRPr/>
          </a:p>
        </p:txBody>
      </p:sp>
      <p:sp>
        <p:nvSpPr>
          <p:cNvPr id="246" name="Google Shape;246;p24"/>
          <p:cNvSpPr txBox="1">
            <a:spLocks noGrp="1"/>
          </p:cNvSpPr>
          <p:nvPr>
            <p:ph type="body" idx="1"/>
          </p:nvPr>
        </p:nvSpPr>
        <p:spPr>
          <a:xfrm>
            <a:off x="729325" y="2771833"/>
            <a:ext cx="3774300" cy="30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rPr>
              <a:t>House sales and weekly rent:</a:t>
            </a:r>
            <a:endParaRPr sz="1400" b="1">
              <a:solidFill>
                <a:srgbClr val="000000"/>
              </a:solidFill>
            </a:endParaRPr>
          </a:p>
          <a:p>
            <a:pPr marL="0" lvl="0" indent="0" algn="l" rtl="0">
              <a:spcBef>
                <a:spcPts val="1600"/>
              </a:spcBef>
              <a:spcAft>
                <a:spcPts val="0"/>
              </a:spcAft>
              <a:buNone/>
            </a:pPr>
            <a:r>
              <a:rPr lang="en-GB"/>
              <a:t>We focus on 2017 data for the analysis</a:t>
            </a:r>
            <a:endParaRPr/>
          </a:p>
          <a:p>
            <a:pPr marL="0" lvl="0" indent="0" algn="l" rtl="0">
              <a:spcBef>
                <a:spcPts val="1600"/>
              </a:spcBef>
              <a:spcAft>
                <a:spcPts val="0"/>
              </a:spcAft>
              <a:buNone/>
            </a:pPr>
            <a:r>
              <a:rPr lang="en-GB"/>
              <a:t>Match LGA code with 126 LGAs in the report</a:t>
            </a:r>
            <a:endParaRPr/>
          </a:p>
          <a:p>
            <a:pPr marL="0" lvl="0" indent="0" algn="l" rtl="0">
              <a:spcBef>
                <a:spcPts val="1600"/>
              </a:spcBef>
              <a:spcAft>
                <a:spcPts val="0"/>
              </a:spcAft>
              <a:buNone/>
            </a:pPr>
            <a:r>
              <a:rPr lang="en-GB"/>
              <a:t>Extract into csv files containing </a:t>
            </a:r>
            <a:endParaRPr/>
          </a:p>
          <a:p>
            <a:pPr marL="457200" lvl="0" indent="-311150" algn="l" rtl="0">
              <a:spcBef>
                <a:spcPts val="1600"/>
              </a:spcBef>
              <a:spcAft>
                <a:spcPts val="0"/>
              </a:spcAft>
              <a:buSzPts val="1300"/>
              <a:buChar char="●"/>
            </a:pPr>
            <a:r>
              <a:rPr lang="en-GB"/>
              <a:t>Overall means and median</a:t>
            </a:r>
            <a:endParaRPr/>
          </a:p>
          <a:p>
            <a:pPr marL="457200" lvl="0" indent="-311150" algn="l" rtl="0">
              <a:spcBef>
                <a:spcPts val="0"/>
              </a:spcBef>
              <a:spcAft>
                <a:spcPts val="0"/>
              </a:spcAft>
              <a:buSzPts val="1300"/>
              <a:buChar char="●"/>
            </a:pPr>
            <a:r>
              <a:rPr lang="en-GB"/>
              <a:t>Means and median by dwelling types</a:t>
            </a:r>
            <a:endParaRPr/>
          </a:p>
          <a:p>
            <a:pPr marL="457200" lvl="0" indent="-311150" algn="l" rtl="0">
              <a:spcBef>
                <a:spcPts val="0"/>
              </a:spcBef>
              <a:spcAft>
                <a:spcPts val="0"/>
              </a:spcAft>
              <a:buSzPts val="1300"/>
              <a:buChar char="●"/>
            </a:pPr>
            <a:r>
              <a:rPr lang="en-GB"/>
              <a:t>Means and median by  number of bedroom (for weekly rent)</a:t>
            </a:r>
            <a:endParaRPr/>
          </a:p>
          <a:p>
            <a:pPr marL="0" lvl="0" indent="0" algn="l" rtl="0">
              <a:spcBef>
                <a:spcPts val="1600"/>
              </a:spcBef>
              <a:spcAft>
                <a:spcPts val="1600"/>
              </a:spcAft>
              <a:buNone/>
            </a:pPr>
            <a:endParaRPr/>
          </a:p>
        </p:txBody>
      </p:sp>
      <p:sp>
        <p:nvSpPr>
          <p:cNvPr id="247" name="Google Shape;247;p24"/>
          <p:cNvSpPr txBox="1">
            <a:spLocks noGrp="1"/>
          </p:cNvSpPr>
          <p:nvPr>
            <p:ph type="body" idx="2"/>
          </p:nvPr>
        </p:nvSpPr>
        <p:spPr>
          <a:xfrm>
            <a:off x="4643600" y="2771822"/>
            <a:ext cx="3774300" cy="39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rPr>
              <a:t>Nighttime lights:</a:t>
            </a:r>
            <a:endParaRPr sz="1400" b="1">
              <a:solidFill>
                <a:srgbClr val="000000"/>
              </a:solidFill>
            </a:endParaRPr>
          </a:p>
          <a:p>
            <a:pPr marL="0" lvl="0" indent="0" algn="l" rtl="0">
              <a:spcBef>
                <a:spcPts val="1600"/>
              </a:spcBef>
              <a:spcAft>
                <a:spcPts val="0"/>
              </a:spcAft>
              <a:buNone/>
            </a:pPr>
            <a:r>
              <a:rPr lang="en-GB"/>
              <a:t>The collected files are TIFF images as a matrix containing the average luminosity on each pixel which is approximately about 500 m2</a:t>
            </a:r>
            <a:endParaRPr/>
          </a:p>
          <a:p>
            <a:pPr marL="0" lvl="0" indent="0" algn="l" rtl="0">
              <a:spcBef>
                <a:spcPts val="1600"/>
              </a:spcBef>
              <a:spcAft>
                <a:spcPts val="0"/>
              </a:spcAft>
              <a:buNone/>
            </a:pPr>
            <a:r>
              <a:rPr lang="en-GB"/>
              <a:t>We collect 2017 (closet to census data) and 2019 (latest data)</a:t>
            </a:r>
            <a:endParaRPr/>
          </a:p>
          <a:p>
            <a:pPr marL="0" lvl="0" indent="0" algn="l" rtl="0">
              <a:spcBef>
                <a:spcPts val="1600"/>
              </a:spcBef>
              <a:spcAft>
                <a:spcPts val="0"/>
              </a:spcAft>
              <a:buNone/>
            </a:pPr>
            <a:r>
              <a:rPr lang="en-GB"/>
              <a:t>Overlay the images over NSW shapefile compute summary statistics of the pixel values that fall inside each LGA's boundaries</a:t>
            </a:r>
            <a:endParaRPr/>
          </a:p>
          <a:p>
            <a:pPr marL="0" lvl="0" indent="0" algn="l" rtl="0">
              <a:spcBef>
                <a:spcPts val="1600"/>
              </a:spcBef>
              <a:spcAft>
                <a:spcPts val="1600"/>
              </a:spcAft>
              <a:buNone/>
            </a:pPr>
            <a:r>
              <a:rPr lang="en-GB"/>
              <a:t>We generated  sum of total values and divide it by land area to get mean per land area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5"/>
          <p:cNvSpPr txBox="1">
            <a:spLocks noGrp="1"/>
          </p:cNvSpPr>
          <p:nvPr>
            <p:ph type="body" idx="1"/>
          </p:nvPr>
        </p:nvSpPr>
        <p:spPr>
          <a:xfrm>
            <a:off x="1134442" y="5830068"/>
            <a:ext cx="7287908" cy="6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Nighttime lights points are overlaid over nsw shapefile  </a:t>
            </a:r>
            <a:endParaRPr/>
          </a:p>
        </p:txBody>
      </p:sp>
      <p:pic>
        <p:nvPicPr>
          <p:cNvPr id="253" name="Google Shape;253;p25"/>
          <p:cNvPicPr preferRelativeResize="0"/>
          <p:nvPr/>
        </p:nvPicPr>
        <p:blipFill>
          <a:blip r:embed="rId3">
            <a:alphaModFix/>
          </a:blip>
          <a:stretch>
            <a:fillRect/>
          </a:stretch>
        </p:blipFill>
        <p:spPr>
          <a:xfrm>
            <a:off x="1134442" y="596076"/>
            <a:ext cx="6875118" cy="514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title"/>
          </p:nvPr>
        </p:nvSpPr>
        <p:spPr>
          <a:xfrm>
            <a:off x="729450" y="1682000"/>
            <a:ext cx="7688400" cy="7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processing</a:t>
            </a:r>
            <a:endParaRPr/>
          </a:p>
        </p:txBody>
      </p:sp>
      <p:sp>
        <p:nvSpPr>
          <p:cNvPr id="259" name="Google Shape;259;p26"/>
          <p:cNvSpPr txBox="1">
            <a:spLocks noGrp="1"/>
          </p:cNvSpPr>
          <p:nvPr>
            <p:ph type="body" idx="1"/>
          </p:nvPr>
        </p:nvSpPr>
        <p:spPr>
          <a:xfrm>
            <a:off x="729325" y="2771825"/>
            <a:ext cx="3774300" cy="3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rPr>
              <a:t>Transportation:</a:t>
            </a:r>
            <a:endParaRPr sz="1400" b="1">
              <a:solidFill>
                <a:srgbClr val="000000"/>
              </a:solidFill>
            </a:endParaRPr>
          </a:p>
          <a:p>
            <a:pPr marL="0" lvl="0" indent="0" algn="l" rtl="0">
              <a:spcBef>
                <a:spcPts val="1600"/>
              </a:spcBef>
              <a:spcAft>
                <a:spcPts val="0"/>
              </a:spcAft>
              <a:buNone/>
            </a:pPr>
            <a:r>
              <a:rPr lang="en-GB"/>
              <a:t>We collect transportation data containing bus stops, train stations and other means with their geographic</a:t>
            </a:r>
            <a:r>
              <a:rPr lang="en-GB" sz="1050">
                <a:solidFill>
                  <a:srgbClr val="000000"/>
                </a:solidFill>
                <a:highlight>
                  <a:srgbClr val="FFFFFF"/>
                </a:highlight>
                <a:latin typeface="Arial"/>
                <a:ea typeface="Arial"/>
                <a:cs typeface="Arial"/>
                <a:sym typeface="Arial"/>
              </a:rPr>
              <a:t> </a:t>
            </a:r>
            <a:r>
              <a:rPr lang="en-GB"/>
              <a:t>coordinates.</a:t>
            </a:r>
            <a:endParaRPr/>
          </a:p>
          <a:p>
            <a:pPr marL="0" lvl="0" indent="0" algn="l" rtl="0">
              <a:spcBef>
                <a:spcPts val="1600"/>
              </a:spcBef>
              <a:spcAft>
                <a:spcPts val="0"/>
              </a:spcAft>
              <a:buNone/>
            </a:pPr>
            <a:r>
              <a:rPr lang="en-GB"/>
              <a:t>Like nighttime lights data, we overlay the coordinates into NSW shapefile and count the number of stops or stations within each LGA boundary.</a:t>
            </a:r>
            <a:endParaRPr/>
          </a:p>
          <a:p>
            <a:pPr marL="0" lvl="0" indent="0" algn="l" rtl="0">
              <a:spcBef>
                <a:spcPts val="1600"/>
              </a:spcBef>
              <a:spcAft>
                <a:spcPts val="0"/>
              </a:spcAft>
              <a:buNone/>
            </a:pPr>
            <a:r>
              <a:rPr lang="en-GB"/>
              <a:t>The generated data are the counts of each kind of stops by each LGA code</a:t>
            </a:r>
            <a:endParaRPr/>
          </a:p>
          <a:p>
            <a:pPr marL="0" lvl="0" indent="0" algn="l" rtl="0">
              <a:spcBef>
                <a:spcPts val="1600"/>
              </a:spcBef>
              <a:spcAft>
                <a:spcPts val="0"/>
              </a:spcAft>
              <a:buNone/>
            </a:pPr>
            <a:r>
              <a:rPr lang="en-GB"/>
              <a:t>We analyse the data based on 3 groups: bus stops, train stations and all transportation</a:t>
            </a:r>
            <a:endParaRPr/>
          </a:p>
          <a:p>
            <a:pPr marL="0" lvl="0" indent="0" algn="l" rtl="0">
              <a:spcBef>
                <a:spcPts val="1600"/>
              </a:spcBef>
              <a:spcAft>
                <a:spcPts val="1600"/>
              </a:spcAft>
              <a:buNone/>
            </a:pPr>
            <a:endParaRPr/>
          </a:p>
        </p:txBody>
      </p:sp>
      <p:sp>
        <p:nvSpPr>
          <p:cNvPr id="260" name="Google Shape;260;p26"/>
          <p:cNvSpPr txBox="1">
            <a:spLocks noGrp="1"/>
          </p:cNvSpPr>
          <p:nvPr>
            <p:ph type="body" idx="2"/>
          </p:nvPr>
        </p:nvSpPr>
        <p:spPr>
          <a:xfrm>
            <a:off x="4643600" y="2771822"/>
            <a:ext cx="3774300" cy="39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rPr>
              <a:t>Census:</a:t>
            </a:r>
            <a:endParaRPr sz="1400" b="1">
              <a:solidFill>
                <a:srgbClr val="000000"/>
              </a:solidFill>
            </a:endParaRPr>
          </a:p>
          <a:p>
            <a:pPr marL="0" lvl="0" indent="0" algn="l" rtl="0">
              <a:spcBef>
                <a:spcPts val="1600"/>
              </a:spcBef>
              <a:spcAft>
                <a:spcPts val="0"/>
              </a:spcAft>
              <a:buNone/>
            </a:pPr>
            <a:r>
              <a:rPr lang="en-GB"/>
              <a:t>The</a:t>
            </a:r>
            <a:r>
              <a:rPr lang="en-GB" sz="1050">
                <a:solidFill>
                  <a:srgbClr val="000000"/>
                </a:solidFill>
                <a:highlight>
                  <a:srgbClr val="FFFFFF"/>
                </a:highlight>
                <a:latin typeface="Arial"/>
                <a:ea typeface="Arial"/>
                <a:cs typeface="Arial"/>
                <a:sym typeface="Arial"/>
              </a:rPr>
              <a:t> </a:t>
            </a:r>
            <a:r>
              <a:rPr lang="en-GB"/>
              <a:t>census data pack contains an enormous amount of data with a total more 15,500 different LGA characteristics. </a:t>
            </a:r>
            <a:endParaRPr/>
          </a:p>
          <a:p>
            <a:pPr marL="0" lvl="0" indent="0" algn="l" rtl="0">
              <a:spcBef>
                <a:spcPts val="1600"/>
              </a:spcBef>
              <a:spcAft>
                <a:spcPts val="0"/>
              </a:spcAft>
              <a:buNone/>
            </a:pPr>
            <a:r>
              <a:rPr lang="en-GB"/>
              <a:t>We trimmed them down by selecting:</a:t>
            </a:r>
            <a:endParaRPr/>
          </a:p>
          <a:p>
            <a:pPr marL="457200" lvl="0" indent="-311150" algn="l" rtl="0">
              <a:spcBef>
                <a:spcPts val="1600"/>
              </a:spcBef>
              <a:spcAft>
                <a:spcPts val="0"/>
              </a:spcAft>
              <a:buSzPts val="1300"/>
              <a:buChar char="●"/>
            </a:pPr>
            <a:r>
              <a:rPr lang="en-GB"/>
              <a:t>Age distribution</a:t>
            </a:r>
            <a:endParaRPr/>
          </a:p>
          <a:p>
            <a:pPr marL="457200" marR="0" lvl="0" indent="-311150" algn="l" rtl="0">
              <a:lnSpc>
                <a:spcPct val="115000"/>
              </a:lnSpc>
              <a:spcBef>
                <a:spcPts val="0"/>
              </a:spcBef>
              <a:spcAft>
                <a:spcPts val="0"/>
              </a:spcAft>
              <a:buSzPts val="1300"/>
              <a:buChar char="●"/>
            </a:pPr>
            <a:r>
              <a:rPr lang="en-GB"/>
              <a:t>Household size</a:t>
            </a:r>
            <a:endParaRPr/>
          </a:p>
          <a:p>
            <a:pPr marL="457200" marR="0" lvl="0" indent="-311150" algn="l" rtl="0">
              <a:lnSpc>
                <a:spcPct val="115000"/>
              </a:lnSpc>
              <a:spcBef>
                <a:spcPts val="0"/>
              </a:spcBef>
              <a:spcAft>
                <a:spcPts val="0"/>
              </a:spcAft>
              <a:buSzPts val="1300"/>
              <a:buChar char="●"/>
            </a:pPr>
            <a:r>
              <a:rPr lang="en-GB"/>
              <a:t>Weekly income</a:t>
            </a:r>
            <a:endParaRPr/>
          </a:p>
          <a:p>
            <a:pPr marL="457200" marR="0" lvl="0" indent="-311150" algn="l" rtl="0">
              <a:lnSpc>
                <a:spcPct val="115000"/>
              </a:lnSpc>
              <a:spcBef>
                <a:spcPts val="0"/>
              </a:spcBef>
              <a:spcAft>
                <a:spcPts val="0"/>
              </a:spcAft>
              <a:buSzPts val="1300"/>
              <a:buChar char="●"/>
            </a:pPr>
            <a:r>
              <a:rPr lang="en-GB"/>
              <a:t>Educational attainment</a:t>
            </a:r>
            <a:endParaRPr/>
          </a:p>
          <a:p>
            <a:pPr marL="457200" marR="0" lvl="0" indent="-311150" algn="l" rtl="0">
              <a:lnSpc>
                <a:spcPct val="115000"/>
              </a:lnSpc>
              <a:spcBef>
                <a:spcPts val="0"/>
              </a:spcBef>
              <a:spcAft>
                <a:spcPts val="0"/>
              </a:spcAft>
              <a:buSzPts val="1300"/>
              <a:buChar char="●"/>
            </a:pPr>
            <a:r>
              <a:rPr lang="en-GB"/>
              <a:t>Country of origin</a:t>
            </a:r>
            <a:endParaRPr/>
          </a:p>
          <a:p>
            <a:pPr marL="457200" marR="0" lvl="0" indent="-311150" algn="l" rtl="0">
              <a:lnSpc>
                <a:spcPct val="115000"/>
              </a:lnSpc>
              <a:spcBef>
                <a:spcPts val="0"/>
              </a:spcBef>
              <a:spcAft>
                <a:spcPts val="0"/>
              </a:spcAft>
              <a:buSzPts val="1300"/>
              <a:buChar char="●"/>
            </a:pPr>
            <a:r>
              <a:rPr lang="en-GB"/>
              <a:t>Marital status</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1256</Words>
  <Application>Microsoft Macintosh PowerPoint</Application>
  <PresentationFormat>On-screen Show (4:3)</PresentationFormat>
  <Paragraphs>211</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Raleway</vt:lpstr>
      <vt:lpstr>Arial</vt:lpstr>
      <vt:lpstr>Lato</vt:lpstr>
      <vt:lpstr>Streamline</vt:lpstr>
      <vt:lpstr>Housing Price and Weekly Rent Prediction</vt:lpstr>
      <vt:lpstr>Table of contents</vt:lpstr>
      <vt:lpstr>Overview</vt:lpstr>
      <vt:lpstr>Motivations</vt:lpstr>
      <vt:lpstr>Project objectives</vt:lpstr>
      <vt:lpstr>Data collection</vt:lpstr>
      <vt:lpstr>Data processing</vt:lpstr>
      <vt:lpstr>PowerPoint Presentation</vt:lpstr>
      <vt:lpstr>Data processing</vt:lpstr>
      <vt:lpstr>Rent analysis</vt:lpstr>
      <vt:lpstr>Data exploration</vt:lpstr>
      <vt:lpstr>Data exploration</vt:lpstr>
      <vt:lpstr>Data exploration</vt:lpstr>
      <vt:lpstr>Data exploration</vt:lpstr>
      <vt:lpstr>Data exploration</vt:lpstr>
      <vt:lpstr>Data exploration</vt:lpstr>
      <vt:lpstr>Data exploration</vt:lpstr>
      <vt:lpstr>Linear modeling - overall - Adjusted R2</vt:lpstr>
      <vt:lpstr>Linear modeling - overall - RMSE</vt:lpstr>
      <vt:lpstr>Decision tree modeling - overall - R2</vt:lpstr>
      <vt:lpstr>Decision tree modeling - overall - RMSE</vt:lpstr>
      <vt:lpstr>Linear modeling - by dwelling type - R2</vt:lpstr>
      <vt:lpstr>Linear modeling - by dwelling type  - RMSE</vt:lpstr>
      <vt:lpstr>Decision tree modeling - by dwelling type - R2</vt:lpstr>
      <vt:lpstr>Decision tree modeling - by dwelling type - RMSE</vt:lpstr>
      <vt:lpstr>Rent analysis conclusion</vt:lpstr>
      <vt:lpstr>Sales data</vt:lpstr>
      <vt:lpstr>Data exploration - Overall</vt:lpstr>
      <vt:lpstr>Data exploration - By Dwelling type</vt:lpstr>
      <vt:lpstr>Data exploration</vt:lpstr>
      <vt:lpstr>Data exploration</vt:lpstr>
      <vt:lpstr>Linear modeling - overall - R2 </vt:lpstr>
      <vt:lpstr>Linear modeling - overall - RMSE</vt:lpstr>
      <vt:lpstr>Decision tree modeling - overall - R2</vt:lpstr>
      <vt:lpstr>Decision tree modeling - overall - RMSE</vt:lpstr>
      <vt:lpstr>Linear modeling - by dwelling type - R2</vt:lpstr>
      <vt:lpstr>Linear modeling - by dwelling type - RMSE</vt:lpstr>
      <vt:lpstr>Decision tree modeling - by dwelling type - R2</vt:lpstr>
      <vt:lpstr>Decision tree modeling - by dwelling type - RMSE</vt:lpstr>
      <vt:lpstr>Sales analysis conclusion</vt:lpstr>
      <vt:lpstr>Conclusion</vt:lpstr>
      <vt:lpstr>Final thoughts</vt:lpstr>
      <vt:lpstr>Further extension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rent and sales prediction</dc:title>
  <cp:lastModifiedBy>Van Nguyen</cp:lastModifiedBy>
  <cp:revision>5</cp:revision>
  <dcterms:modified xsi:type="dcterms:W3CDTF">2019-11-04T12:24:47Z</dcterms:modified>
</cp:coreProperties>
</file>